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64" r:id="rId3"/>
    <p:sldId id="276" r:id="rId4"/>
    <p:sldId id="292" r:id="rId5"/>
    <p:sldId id="277" r:id="rId6"/>
    <p:sldId id="306" r:id="rId7"/>
    <p:sldId id="311" r:id="rId8"/>
    <p:sldId id="296" r:id="rId9"/>
    <p:sldId id="300" r:id="rId10"/>
    <p:sldId id="260" r:id="rId11"/>
    <p:sldId id="301" r:id="rId12"/>
    <p:sldId id="312" r:id="rId13"/>
    <p:sldId id="315" r:id="rId14"/>
    <p:sldId id="299" r:id="rId15"/>
    <p:sldId id="261" r:id="rId16"/>
    <p:sldId id="307" r:id="rId17"/>
    <p:sldId id="310" r:id="rId18"/>
    <p:sldId id="313" r:id="rId19"/>
    <p:sldId id="316" r:id="rId20"/>
    <p:sldId id="294" r:id="rId21"/>
    <p:sldId id="308" r:id="rId22"/>
    <p:sldId id="317" r:id="rId23"/>
    <p:sldId id="303" r:id="rId24"/>
    <p:sldId id="295" r:id="rId25"/>
    <p:sldId id="309" r:id="rId26"/>
    <p:sldId id="298" r:id="rId27"/>
    <p:sldId id="314" r:id="rId28"/>
    <p:sldId id="318" r:id="rId29"/>
    <p:sldId id="319" r:id="rId30"/>
    <p:sldId id="26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7F7"/>
    <a:srgbClr val="00B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10"/>
    <p:restoredTop sz="87640"/>
  </p:normalViewPr>
  <p:slideViewPr>
    <p:cSldViewPr snapToGrid="0" snapToObjects="1">
      <p:cViewPr varScale="1">
        <p:scale>
          <a:sx n="108" d="100"/>
          <a:sy n="108" d="100"/>
        </p:scale>
        <p:origin x="71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jpeg>
</file>

<file path=ppt/media/image13.jpeg>
</file>

<file path=ppt/media/image14.png>
</file>

<file path=ppt/media/image15.jpeg>
</file>

<file path=ppt/media/image16.png>
</file>

<file path=ppt/media/image17.png>
</file>

<file path=ppt/media/image18.png>
</file>

<file path=ppt/media/image19.jpeg>
</file>

<file path=ppt/media/image2.jp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jpeg>
</file>

<file path=ppt/media/image30.jpeg>
</file>

<file path=ppt/media/image31.png>
</file>

<file path=ppt/media/image32.jpe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5.jpg>
</file>

<file path=ppt/media/image6.jp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ED7DB-0968-D242-AFE5-42445D8D08AD}" type="datetimeFigureOut">
              <a:rPr lang="en-US" smtClean="0"/>
              <a:t>5/16/22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B16CDA-558A-AC49-91FB-80BC3BFEA498}" type="slidenum">
              <a:rPr lang="en-US" smtClean="0"/>
              <a:t>‹#›</a:t>
            </a:fld>
            <a:endParaRPr lang="en-US"/>
          </a:p>
        </p:txBody>
      </p:sp>
    </p:spTree>
    <p:extLst>
      <p:ext uri="{BB962C8B-B14F-4D97-AF65-F5344CB8AC3E}">
        <p14:creationId xmlns:p14="http://schemas.microsoft.com/office/powerpoint/2010/main" val="31035663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B16CDA-558A-AC49-91FB-80BC3BFEA498}" type="slidenum">
              <a:rPr lang="en-US" smtClean="0"/>
              <a:t>1</a:t>
            </a:fld>
            <a:endParaRPr lang="en-US"/>
          </a:p>
        </p:txBody>
      </p:sp>
    </p:spTree>
    <p:extLst>
      <p:ext uri="{BB962C8B-B14F-4D97-AF65-F5344CB8AC3E}">
        <p14:creationId xmlns:p14="http://schemas.microsoft.com/office/powerpoint/2010/main" val="8562331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B16CDA-558A-AC49-91FB-80BC3BFEA498}" type="slidenum">
              <a:rPr lang="en-US" smtClean="0"/>
              <a:t>16</a:t>
            </a:fld>
            <a:endParaRPr lang="en-US"/>
          </a:p>
        </p:txBody>
      </p:sp>
    </p:spTree>
    <p:extLst>
      <p:ext uri="{BB962C8B-B14F-4D97-AF65-F5344CB8AC3E}">
        <p14:creationId xmlns:p14="http://schemas.microsoft.com/office/powerpoint/2010/main" val="30805936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B16CDA-558A-AC49-91FB-80BC3BFEA498}" type="slidenum">
              <a:rPr lang="en-US" smtClean="0"/>
              <a:t>18</a:t>
            </a:fld>
            <a:endParaRPr lang="en-US"/>
          </a:p>
        </p:txBody>
      </p:sp>
    </p:spTree>
    <p:extLst>
      <p:ext uri="{BB962C8B-B14F-4D97-AF65-F5344CB8AC3E}">
        <p14:creationId xmlns:p14="http://schemas.microsoft.com/office/powerpoint/2010/main" val="8851750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B16CDA-558A-AC49-91FB-80BC3BFEA498}" type="slidenum">
              <a:rPr lang="en-US" smtClean="0"/>
              <a:t>19</a:t>
            </a:fld>
            <a:endParaRPr lang="en-US"/>
          </a:p>
        </p:txBody>
      </p:sp>
    </p:spTree>
    <p:extLst>
      <p:ext uri="{BB962C8B-B14F-4D97-AF65-F5344CB8AC3E}">
        <p14:creationId xmlns:p14="http://schemas.microsoft.com/office/powerpoint/2010/main" val="28389633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4B16CDA-558A-AC49-91FB-80BC3BFEA498}" type="slidenum">
              <a:rPr lang="en-US" smtClean="0"/>
              <a:t>20</a:t>
            </a:fld>
            <a:endParaRPr lang="en-US"/>
          </a:p>
        </p:txBody>
      </p:sp>
    </p:spTree>
    <p:extLst>
      <p:ext uri="{BB962C8B-B14F-4D97-AF65-F5344CB8AC3E}">
        <p14:creationId xmlns:p14="http://schemas.microsoft.com/office/powerpoint/2010/main" val="29938027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4B16CDA-558A-AC49-91FB-80BC3BFEA498}" type="slidenum">
              <a:rPr lang="en-US" smtClean="0"/>
              <a:t>21</a:t>
            </a:fld>
            <a:endParaRPr lang="en-US"/>
          </a:p>
        </p:txBody>
      </p:sp>
    </p:spTree>
    <p:extLst>
      <p:ext uri="{BB962C8B-B14F-4D97-AF65-F5344CB8AC3E}">
        <p14:creationId xmlns:p14="http://schemas.microsoft.com/office/powerpoint/2010/main" val="36724711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en.wikipedia.org</a:t>
            </a:r>
            <a:r>
              <a:rPr lang="en-US" dirty="0"/>
              <a:t>/wiki/</a:t>
            </a:r>
            <a:r>
              <a:rPr lang="en-US" dirty="0" err="1"/>
              <a:t>Santiago_Ramón_y_Cajal</a:t>
            </a:r>
            <a:endParaRPr lang="en-US" dirty="0"/>
          </a:p>
        </p:txBody>
      </p:sp>
      <p:sp>
        <p:nvSpPr>
          <p:cNvPr id="4" name="Slide Number Placeholder 3"/>
          <p:cNvSpPr>
            <a:spLocks noGrp="1"/>
          </p:cNvSpPr>
          <p:nvPr>
            <p:ph type="sldNum" sz="quarter" idx="5"/>
          </p:nvPr>
        </p:nvSpPr>
        <p:spPr/>
        <p:txBody>
          <a:bodyPr/>
          <a:lstStyle/>
          <a:p>
            <a:fld id="{84B16CDA-558A-AC49-91FB-80BC3BFEA498}" type="slidenum">
              <a:rPr lang="en-US" smtClean="0"/>
              <a:t>22</a:t>
            </a:fld>
            <a:endParaRPr lang="en-US"/>
          </a:p>
        </p:txBody>
      </p:sp>
    </p:spTree>
    <p:extLst>
      <p:ext uri="{BB962C8B-B14F-4D97-AF65-F5344CB8AC3E}">
        <p14:creationId xmlns:p14="http://schemas.microsoft.com/office/powerpoint/2010/main" val="26545873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4B16CDA-558A-AC49-91FB-80BC3BFEA498}" type="slidenum">
              <a:rPr lang="en-US" smtClean="0"/>
              <a:t>24</a:t>
            </a:fld>
            <a:endParaRPr lang="en-US"/>
          </a:p>
        </p:txBody>
      </p:sp>
    </p:spTree>
    <p:extLst>
      <p:ext uri="{BB962C8B-B14F-4D97-AF65-F5344CB8AC3E}">
        <p14:creationId xmlns:p14="http://schemas.microsoft.com/office/powerpoint/2010/main" val="16307770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4B16CDA-558A-AC49-91FB-80BC3BFEA498}" type="slidenum">
              <a:rPr lang="en-US" smtClean="0"/>
              <a:t>25</a:t>
            </a:fld>
            <a:endParaRPr lang="en-US"/>
          </a:p>
        </p:txBody>
      </p:sp>
    </p:spTree>
    <p:extLst>
      <p:ext uri="{BB962C8B-B14F-4D97-AF65-F5344CB8AC3E}">
        <p14:creationId xmlns:p14="http://schemas.microsoft.com/office/powerpoint/2010/main" val="39184102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4B16CDA-558A-AC49-91FB-80BC3BFEA498}" type="slidenum">
              <a:rPr lang="en-US" smtClean="0"/>
              <a:t>26</a:t>
            </a:fld>
            <a:endParaRPr lang="en-US"/>
          </a:p>
        </p:txBody>
      </p:sp>
    </p:spTree>
    <p:extLst>
      <p:ext uri="{BB962C8B-B14F-4D97-AF65-F5344CB8AC3E}">
        <p14:creationId xmlns:p14="http://schemas.microsoft.com/office/powerpoint/2010/main" val="19218237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4B16CDA-558A-AC49-91FB-80BC3BFEA498}" type="slidenum">
              <a:rPr lang="en-US" smtClean="0"/>
              <a:t>30</a:t>
            </a:fld>
            <a:endParaRPr lang="en-US"/>
          </a:p>
        </p:txBody>
      </p:sp>
    </p:spTree>
    <p:extLst>
      <p:ext uri="{BB962C8B-B14F-4D97-AF65-F5344CB8AC3E}">
        <p14:creationId xmlns:p14="http://schemas.microsoft.com/office/powerpoint/2010/main" val="19136085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See also </a:t>
            </a:r>
            <a:r>
              <a:rPr lang="en-US" dirty="0" err="1"/>
              <a:t>Marken</a:t>
            </a:r>
            <a:r>
              <a:rPr lang="en-US" dirty="0"/>
              <a:t> &amp; Powers “Random-walk chemotaxis” of E. Coli in ‘Mind Readings’.</a:t>
            </a:r>
          </a:p>
          <a:p>
            <a:endParaRPr lang="en-US" dirty="0"/>
          </a:p>
        </p:txBody>
      </p:sp>
      <p:sp>
        <p:nvSpPr>
          <p:cNvPr id="4" name="Slide Number Placeholder 3"/>
          <p:cNvSpPr>
            <a:spLocks noGrp="1"/>
          </p:cNvSpPr>
          <p:nvPr>
            <p:ph type="sldNum" sz="quarter" idx="5"/>
          </p:nvPr>
        </p:nvSpPr>
        <p:spPr/>
        <p:txBody>
          <a:bodyPr/>
          <a:lstStyle/>
          <a:p>
            <a:fld id="{84B16CDA-558A-AC49-91FB-80BC3BFEA498}" type="slidenum">
              <a:rPr lang="en-US" smtClean="0"/>
              <a:t>2</a:t>
            </a:fld>
            <a:endParaRPr lang="en-US"/>
          </a:p>
        </p:txBody>
      </p:sp>
    </p:spTree>
    <p:extLst>
      <p:ext uri="{BB962C8B-B14F-4D97-AF65-F5344CB8AC3E}">
        <p14:creationId xmlns:p14="http://schemas.microsoft.com/office/powerpoint/2010/main" val="2349773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B16CDA-558A-AC49-91FB-80BC3BFEA498}" type="slidenum">
              <a:rPr lang="en-US" smtClean="0"/>
              <a:t>3</a:t>
            </a:fld>
            <a:endParaRPr lang="en-US"/>
          </a:p>
        </p:txBody>
      </p:sp>
    </p:spTree>
    <p:extLst>
      <p:ext uri="{BB962C8B-B14F-4D97-AF65-F5344CB8AC3E}">
        <p14:creationId xmlns:p14="http://schemas.microsoft.com/office/powerpoint/2010/main" val="585936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twitter.com</a:t>
            </a:r>
            <a:r>
              <a:rPr lang="en-US" dirty="0"/>
              <a:t>/</a:t>
            </a:r>
            <a:r>
              <a:rPr lang="en-US" dirty="0" err="1"/>
              <a:t>Dean_R_Lomax</a:t>
            </a:r>
            <a:r>
              <a:rPr lang="en-US" dirty="0"/>
              <a:t>/status/1417501261423906816</a:t>
            </a:r>
          </a:p>
        </p:txBody>
      </p:sp>
      <p:sp>
        <p:nvSpPr>
          <p:cNvPr id="4" name="Slide Number Placeholder 3"/>
          <p:cNvSpPr>
            <a:spLocks noGrp="1"/>
          </p:cNvSpPr>
          <p:nvPr>
            <p:ph type="sldNum" sz="quarter" idx="5"/>
          </p:nvPr>
        </p:nvSpPr>
        <p:spPr/>
        <p:txBody>
          <a:bodyPr/>
          <a:lstStyle/>
          <a:p>
            <a:fld id="{84B16CDA-558A-AC49-91FB-80BC3BFEA498}" type="slidenum">
              <a:rPr lang="en-US" smtClean="0"/>
              <a:t>5</a:t>
            </a:fld>
            <a:endParaRPr lang="en-US"/>
          </a:p>
        </p:txBody>
      </p:sp>
    </p:spTree>
    <p:extLst>
      <p:ext uri="{BB962C8B-B14F-4D97-AF65-F5344CB8AC3E}">
        <p14:creationId xmlns:p14="http://schemas.microsoft.com/office/powerpoint/2010/main" val="19118672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B16CDA-558A-AC49-91FB-80BC3BFEA498}" type="slidenum">
              <a:rPr lang="en-US" smtClean="0"/>
              <a:t>7</a:t>
            </a:fld>
            <a:endParaRPr lang="en-US"/>
          </a:p>
        </p:txBody>
      </p:sp>
    </p:spTree>
    <p:extLst>
      <p:ext uri="{BB962C8B-B14F-4D97-AF65-F5344CB8AC3E}">
        <p14:creationId xmlns:p14="http://schemas.microsoft.com/office/powerpoint/2010/main" val="20675655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B16CDA-558A-AC49-91FB-80BC3BFEA498}" type="slidenum">
              <a:rPr lang="en-US" smtClean="0"/>
              <a:t>8</a:t>
            </a:fld>
            <a:endParaRPr lang="en-US"/>
          </a:p>
        </p:txBody>
      </p:sp>
    </p:spTree>
    <p:extLst>
      <p:ext uri="{BB962C8B-B14F-4D97-AF65-F5344CB8AC3E}">
        <p14:creationId xmlns:p14="http://schemas.microsoft.com/office/powerpoint/2010/main" val="2379349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steering.</a:t>
            </a:r>
          </a:p>
        </p:txBody>
      </p:sp>
      <p:sp>
        <p:nvSpPr>
          <p:cNvPr id="4" name="Slide Number Placeholder 3"/>
          <p:cNvSpPr>
            <a:spLocks noGrp="1"/>
          </p:cNvSpPr>
          <p:nvPr>
            <p:ph type="sldNum" sz="quarter" idx="5"/>
          </p:nvPr>
        </p:nvSpPr>
        <p:spPr/>
        <p:txBody>
          <a:bodyPr/>
          <a:lstStyle/>
          <a:p>
            <a:fld id="{84B16CDA-558A-AC49-91FB-80BC3BFEA498}" type="slidenum">
              <a:rPr lang="en-US" smtClean="0"/>
              <a:t>10</a:t>
            </a:fld>
            <a:endParaRPr lang="en-US"/>
          </a:p>
        </p:txBody>
      </p:sp>
    </p:spTree>
    <p:extLst>
      <p:ext uri="{BB962C8B-B14F-4D97-AF65-F5344CB8AC3E}">
        <p14:creationId xmlns:p14="http://schemas.microsoft.com/office/powerpoint/2010/main" val="26373550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Braitenberg</a:t>
            </a:r>
            <a:r>
              <a:rPr lang="en-US" dirty="0"/>
              <a:t> teases us with these poetic </a:t>
            </a:r>
            <a:r>
              <a:rPr lang="en-US" i="1" dirty="0"/>
              <a:t>purposeful</a:t>
            </a:r>
            <a:r>
              <a:rPr lang="en-US" dirty="0"/>
              <a:t> descriptions.</a:t>
            </a:r>
          </a:p>
          <a:p>
            <a:endParaRPr lang="en-US" dirty="0"/>
          </a:p>
        </p:txBody>
      </p:sp>
      <p:sp>
        <p:nvSpPr>
          <p:cNvPr id="4" name="Slide Number Placeholder 3"/>
          <p:cNvSpPr>
            <a:spLocks noGrp="1"/>
          </p:cNvSpPr>
          <p:nvPr>
            <p:ph type="sldNum" sz="quarter" idx="5"/>
          </p:nvPr>
        </p:nvSpPr>
        <p:spPr/>
        <p:txBody>
          <a:bodyPr/>
          <a:lstStyle/>
          <a:p>
            <a:fld id="{84B16CDA-558A-AC49-91FB-80BC3BFEA498}" type="slidenum">
              <a:rPr lang="en-US" smtClean="0"/>
              <a:t>14</a:t>
            </a:fld>
            <a:endParaRPr lang="en-US"/>
          </a:p>
        </p:txBody>
      </p:sp>
    </p:spTree>
    <p:extLst>
      <p:ext uri="{BB962C8B-B14F-4D97-AF65-F5344CB8AC3E}">
        <p14:creationId xmlns:p14="http://schemas.microsoft.com/office/powerpoint/2010/main" val="28737803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4B16CDA-558A-AC49-91FB-80BC3BFEA498}" type="slidenum">
              <a:rPr lang="en-US" smtClean="0"/>
              <a:t>15</a:t>
            </a:fld>
            <a:endParaRPr lang="en-US"/>
          </a:p>
        </p:txBody>
      </p:sp>
    </p:spTree>
    <p:extLst>
      <p:ext uri="{BB962C8B-B14F-4D97-AF65-F5344CB8AC3E}">
        <p14:creationId xmlns:p14="http://schemas.microsoft.com/office/powerpoint/2010/main" val="3995481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DFF51-B1EA-0E4A-955C-DE84523ED78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33520C6-7F45-BB45-A26B-B4FBF68E70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1DCC93B-07CB-B145-A7BA-F982C0B73F6F}"/>
              </a:ext>
            </a:extLst>
          </p:cNvPr>
          <p:cNvSpPr>
            <a:spLocks noGrp="1"/>
          </p:cNvSpPr>
          <p:nvPr>
            <p:ph type="dt" sz="half" idx="10"/>
          </p:nvPr>
        </p:nvSpPr>
        <p:spPr/>
        <p:txBody>
          <a:bodyPr/>
          <a:lstStyle/>
          <a:p>
            <a:fld id="{ECB39007-079E-C447-9ED1-2837D2B6AA94}" type="datetimeFigureOut">
              <a:rPr lang="en-US" smtClean="0"/>
              <a:t>5/16/22</a:t>
            </a:fld>
            <a:endParaRPr lang="en-US"/>
          </a:p>
        </p:txBody>
      </p:sp>
      <p:sp>
        <p:nvSpPr>
          <p:cNvPr id="5" name="Footer Placeholder 4">
            <a:extLst>
              <a:ext uri="{FF2B5EF4-FFF2-40B4-BE49-F238E27FC236}">
                <a16:creationId xmlns:a16="http://schemas.microsoft.com/office/drawing/2014/main" id="{664123CA-8602-A048-8C69-0392BB0D41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022007-3604-0341-8087-408ED52142ED}"/>
              </a:ext>
            </a:extLst>
          </p:cNvPr>
          <p:cNvSpPr>
            <a:spLocks noGrp="1"/>
          </p:cNvSpPr>
          <p:nvPr>
            <p:ph type="sldNum" sz="quarter" idx="12"/>
          </p:nvPr>
        </p:nvSpPr>
        <p:spPr/>
        <p:txBody>
          <a:bodyPr/>
          <a:lstStyle/>
          <a:p>
            <a:fld id="{4B70CB3F-DD42-2445-9465-70DDB20A4C6B}" type="slidenum">
              <a:rPr lang="en-US" smtClean="0"/>
              <a:t>‹#›</a:t>
            </a:fld>
            <a:endParaRPr lang="en-US"/>
          </a:p>
        </p:txBody>
      </p:sp>
    </p:spTree>
    <p:extLst>
      <p:ext uri="{BB962C8B-B14F-4D97-AF65-F5344CB8AC3E}">
        <p14:creationId xmlns:p14="http://schemas.microsoft.com/office/powerpoint/2010/main" val="2799487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750E5-1510-D54A-AE6D-FC68B0C331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B7D212E-6605-FA47-842D-C114E1523C4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E2829B-EB82-1344-A0C2-7A4EAF00C90E}"/>
              </a:ext>
            </a:extLst>
          </p:cNvPr>
          <p:cNvSpPr>
            <a:spLocks noGrp="1"/>
          </p:cNvSpPr>
          <p:nvPr>
            <p:ph type="dt" sz="half" idx="10"/>
          </p:nvPr>
        </p:nvSpPr>
        <p:spPr/>
        <p:txBody>
          <a:bodyPr/>
          <a:lstStyle/>
          <a:p>
            <a:fld id="{ECB39007-079E-C447-9ED1-2837D2B6AA94}" type="datetimeFigureOut">
              <a:rPr lang="en-US" smtClean="0"/>
              <a:t>5/16/22</a:t>
            </a:fld>
            <a:endParaRPr lang="en-US"/>
          </a:p>
        </p:txBody>
      </p:sp>
      <p:sp>
        <p:nvSpPr>
          <p:cNvPr id="5" name="Footer Placeholder 4">
            <a:extLst>
              <a:ext uri="{FF2B5EF4-FFF2-40B4-BE49-F238E27FC236}">
                <a16:creationId xmlns:a16="http://schemas.microsoft.com/office/drawing/2014/main" id="{16C620CC-2AC5-F44D-9A0B-9431535F1E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65F5EF-9E58-7540-A3B3-55E1E945EA4E}"/>
              </a:ext>
            </a:extLst>
          </p:cNvPr>
          <p:cNvSpPr>
            <a:spLocks noGrp="1"/>
          </p:cNvSpPr>
          <p:nvPr>
            <p:ph type="sldNum" sz="quarter" idx="12"/>
          </p:nvPr>
        </p:nvSpPr>
        <p:spPr/>
        <p:txBody>
          <a:bodyPr/>
          <a:lstStyle/>
          <a:p>
            <a:fld id="{4B70CB3F-DD42-2445-9465-70DDB20A4C6B}" type="slidenum">
              <a:rPr lang="en-US" smtClean="0"/>
              <a:t>‹#›</a:t>
            </a:fld>
            <a:endParaRPr lang="en-US"/>
          </a:p>
        </p:txBody>
      </p:sp>
    </p:spTree>
    <p:extLst>
      <p:ext uri="{BB962C8B-B14F-4D97-AF65-F5344CB8AC3E}">
        <p14:creationId xmlns:p14="http://schemas.microsoft.com/office/powerpoint/2010/main" val="2357893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8B2D53-7D69-AB43-A955-004E5BF657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E14750-F4F0-6C47-B928-1356F624A81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BFE709-2634-F345-B165-4D50E5B758E3}"/>
              </a:ext>
            </a:extLst>
          </p:cNvPr>
          <p:cNvSpPr>
            <a:spLocks noGrp="1"/>
          </p:cNvSpPr>
          <p:nvPr>
            <p:ph type="dt" sz="half" idx="10"/>
          </p:nvPr>
        </p:nvSpPr>
        <p:spPr/>
        <p:txBody>
          <a:bodyPr/>
          <a:lstStyle/>
          <a:p>
            <a:fld id="{ECB39007-079E-C447-9ED1-2837D2B6AA94}" type="datetimeFigureOut">
              <a:rPr lang="en-US" smtClean="0"/>
              <a:t>5/16/22</a:t>
            </a:fld>
            <a:endParaRPr lang="en-US"/>
          </a:p>
        </p:txBody>
      </p:sp>
      <p:sp>
        <p:nvSpPr>
          <p:cNvPr id="5" name="Footer Placeholder 4">
            <a:extLst>
              <a:ext uri="{FF2B5EF4-FFF2-40B4-BE49-F238E27FC236}">
                <a16:creationId xmlns:a16="http://schemas.microsoft.com/office/drawing/2014/main" id="{6B31AC38-1E03-A349-B204-25E5C97FA1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C262F3-D79F-1A49-93E4-C57222D6A046}"/>
              </a:ext>
            </a:extLst>
          </p:cNvPr>
          <p:cNvSpPr>
            <a:spLocks noGrp="1"/>
          </p:cNvSpPr>
          <p:nvPr>
            <p:ph type="sldNum" sz="quarter" idx="12"/>
          </p:nvPr>
        </p:nvSpPr>
        <p:spPr/>
        <p:txBody>
          <a:bodyPr/>
          <a:lstStyle/>
          <a:p>
            <a:fld id="{4B70CB3F-DD42-2445-9465-70DDB20A4C6B}" type="slidenum">
              <a:rPr lang="en-US" smtClean="0"/>
              <a:t>‹#›</a:t>
            </a:fld>
            <a:endParaRPr lang="en-US"/>
          </a:p>
        </p:txBody>
      </p:sp>
    </p:spTree>
    <p:extLst>
      <p:ext uri="{BB962C8B-B14F-4D97-AF65-F5344CB8AC3E}">
        <p14:creationId xmlns:p14="http://schemas.microsoft.com/office/powerpoint/2010/main" val="118338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5158C-928F-694E-984B-AB141A5452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399DCE-5509-7A40-9C80-28BABE8F5CB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AB3AD7-300B-9043-B656-35B0A4D8552F}"/>
              </a:ext>
            </a:extLst>
          </p:cNvPr>
          <p:cNvSpPr>
            <a:spLocks noGrp="1"/>
          </p:cNvSpPr>
          <p:nvPr>
            <p:ph type="dt" sz="half" idx="10"/>
          </p:nvPr>
        </p:nvSpPr>
        <p:spPr/>
        <p:txBody>
          <a:bodyPr/>
          <a:lstStyle/>
          <a:p>
            <a:fld id="{ECB39007-079E-C447-9ED1-2837D2B6AA94}" type="datetimeFigureOut">
              <a:rPr lang="en-US" smtClean="0"/>
              <a:t>5/16/22</a:t>
            </a:fld>
            <a:endParaRPr lang="en-US"/>
          </a:p>
        </p:txBody>
      </p:sp>
      <p:sp>
        <p:nvSpPr>
          <p:cNvPr id="5" name="Footer Placeholder 4">
            <a:extLst>
              <a:ext uri="{FF2B5EF4-FFF2-40B4-BE49-F238E27FC236}">
                <a16:creationId xmlns:a16="http://schemas.microsoft.com/office/drawing/2014/main" id="{308361DD-3374-C940-9171-FF9B55D9B0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9531BD-11F6-B444-B4CC-A4F2DED2A213}"/>
              </a:ext>
            </a:extLst>
          </p:cNvPr>
          <p:cNvSpPr>
            <a:spLocks noGrp="1"/>
          </p:cNvSpPr>
          <p:nvPr>
            <p:ph type="sldNum" sz="quarter" idx="12"/>
          </p:nvPr>
        </p:nvSpPr>
        <p:spPr/>
        <p:txBody>
          <a:bodyPr/>
          <a:lstStyle/>
          <a:p>
            <a:fld id="{4B70CB3F-DD42-2445-9465-70DDB20A4C6B}" type="slidenum">
              <a:rPr lang="en-US" smtClean="0"/>
              <a:t>‹#›</a:t>
            </a:fld>
            <a:endParaRPr lang="en-US"/>
          </a:p>
        </p:txBody>
      </p:sp>
    </p:spTree>
    <p:extLst>
      <p:ext uri="{BB962C8B-B14F-4D97-AF65-F5344CB8AC3E}">
        <p14:creationId xmlns:p14="http://schemas.microsoft.com/office/powerpoint/2010/main" val="2391054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CAE8E-C3A9-3F47-969A-47D59A9E7E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86113E9-7E70-C04C-ADAC-D5B179DEF88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81FBED1-DA59-CC4F-B604-E397FBEF4DC9}"/>
              </a:ext>
            </a:extLst>
          </p:cNvPr>
          <p:cNvSpPr>
            <a:spLocks noGrp="1"/>
          </p:cNvSpPr>
          <p:nvPr>
            <p:ph type="dt" sz="half" idx="10"/>
          </p:nvPr>
        </p:nvSpPr>
        <p:spPr/>
        <p:txBody>
          <a:bodyPr/>
          <a:lstStyle/>
          <a:p>
            <a:fld id="{ECB39007-079E-C447-9ED1-2837D2B6AA94}" type="datetimeFigureOut">
              <a:rPr lang="en-US" smtClean="0"/>
              <a:t>5/16/22</a:t>
            </a:fld>
            <a:endParaRPr lang="en-US"/>
          </a:p>
        </p:txBody>
      </p:sp>
      <p:sp>
        <p:nvSpPr>
          <p:cNvPr id="5" name="Footer Placeholder 4">
            <a:extLst>
              <a:ext uri="{FF2B5EF4-FFF2-40B4-BE49-F238E27FC236}">
                <a16:creationId xmlns:a16="http://schemas.microsoft.com/office/drawing/2014/main" id="{85B31997-074D-B94C-A405-52A68B0632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B70525-F24A-3743-869C-6DDCF4EEBAA5}"/>
              </a:ext>
            </a:extLst>
          </p:cNvPr>
          <p:cNvSpPr>
            <a:spLocks noGrp="1"/>
          </p:cNvSpPr>
          <p:nvPr>
            <p:ph type="sldNum" sz="quarter" idx="12"/>
          </p:nvPr>
        </p:nvSpPr>
        <p:spPr/>
        <p:txBody>
          <a:bodyPr/>
          <a:lstStyle/>
          <a:p>
            <a:fld id="{4B70CB3F-DD42-2445-9465-70DDB20A4C6B}" type="slidenum">
              <a:rPr lang="en-US" smtClean="0"/>
              <a:t>‹#›</a:t>
            </a:fld>
            <a:endParaRPr lang="en-US"/>
          </a:p>
        </p:txBody>
      </p:sp>
    </p:spTree>
    <p:extLst>
      <p:ext uri="{BB962C8B-B14F-4D97-AF65-F5344CB8AC3E}">
        <p14:creationId xmlns:p14="http://schemas.microsoft.com/office/powerpoint/2010/main" val="1782150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09849-3968-FB45-BB62-B80F4F510D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494017-C795-3E43-A03F-CA943814199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70D1E8-F9AD-9743-8C09-ACD72070FD9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07A8C0-6EE8-844A-B62F-EA2A487E194D}"/>
              </a:ext>
            </a:extLst>
          </p:cNvPr>
          <p:cNvSpPr>
            <a:spLocks noGrp="1"/>
          </p:cNvSpPr>
          <p:nvPr>
            <p:ph type="dt" sz="half" idx="10"/>
          </p:nvPr>
        </p:nvSpPr>
        <p:spPr/>
        <p:txBody>
          <a:bodyPr/>
          <a:lstStyle/>
          <a:p>
            <a:fld id="{ECB39007-079E-C447-9ED1-2837D2B6AA94}" type="datetimeFigureOut">
              <a:rPr lang="en-US" smtClean="0"/>
              <a:t>5/16/22</a:t>
            </a:fld>
            <a:endParaRPr lang="en-US"/>
          </a:p>
        </p:txBody>
      </p:sp>
      <p:sp>
        <p:nvSpPr>
          <p:cNvPr id="6" name="Footer Placeholder 5">
            <a:extLst>
              <a:ext uri="{FF2B5EF4-FFF2-40B4-BE49-F238E27FC236}">
                <a16:creationId xmlns:a16="http://schemas.microsoft.com/office/drawing/2014/main" id="{6697EC2B-D59E-684D-9070-47283F58CC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BF2672-513B-194B-BD6E-1C3D0BC800DD}"/>
              </a:ext>
            </a:extLst>
          </p:cNvPr>
          <p:cNvSpPr>
            <a:spLocks noGrp="1"/>
          </p:cNvSpPr>
          <p:nvPr>
            <p:ph type="sldNum" sz="quarter" idx="12"/>
          </p:nvPr>
        </p:nvSpPr>
        <p:spPr/>
        <p:txBody>
          <a:bodyPr/>
          <a:lstStyle/>
          <a:p>
            <a:fld id="{4B70CB3F-DD42-2445-9465-70DDB20A4C6B}" type="slidenum">
              <a:rPr lang="en-US" smtClean="0"/>
              <a:t>‹#›</a:t>
            </a:fld>
            <a:endParaRPr lang="en-US"/>
          </a:p>
        </p:txBody>
      </p:sp>
    </p:spTree>
    <p:extLst>
      <p:ext uri="{BB962C8B-B14F-4D97-AF65-F5344CB8AC3E}">
        <p14:creationId xmlns:p14="http://schemas.microsoft.com/office/powerpoint/2010/main" val="13290177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1FF54-05FB-D642-B344-AF07828BD7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0C2EAE-2CEB-A642-98BC-04F14F2580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8E3148A-B76A-B44D-8705-258E0260AE6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8B58EB5-B41D-B84E-9598-3BE351390C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89C2ABC-392A-064A-AA3B-D15FABBD3C3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27922F-B2D6-324D-A278-F33F2716ECAE}"/>
              </a:ext>
            </a:extLst>
          </p:cNvPr>
          <p:cNvSpPr>
            <a:spLocks noGrp="1"/>
          </p:cNvSpPr>
          <p:nvPr>
            <p:ph type="dt" sz="half" idx="10"/>
          </p:nvPr>
        </p:nvSpPr>
        <p:spPr/>
        <p:txBody>
          <a:bodyPr/>
          <a:lstStyle/>
          <a:p>
            <a:fld id="{ECB39007-079E-C447-9ED1-2837D2B6AA94}" type="datetimeFigureOut">
              <a:rPr lang="en-US" smtClean="0"/>
              <a:t>5/16/22</a:t>
            </a:fld>
            <a:endParaRPr lang="en-US"/>
          </a:p>
        </p:txBody>
      </p:sp>
      <p:sp>
        <p:nvSpPr>
          <p:cNvPr id="8" name="Footer Placeholder 7">
            <a:extLst>
              <a:ext uri="{FF2B5EF4-FFF2-40B4-BE49-F238E27FC236}">
                <a16:creationId xmlns:a16="http://schemas.microsoft.com/office/drawing/2014/main" id="{D8FDE8D3-DF6C-7948-8F8D-6ACAFAF5D2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E34545-B24C-3E4A-8612-C48EC0678DCA}"/>
              </a:ext>
            </a:extLst>
          </p:cNvPr>
          <p:cNvSpPr>
            <a:spLocks noGrp="1"/>
          </p:cNvSpPr>
          <p:nvPr>
            <p:ph type="sldNum" sz="quarter" idx="12"/>
          </p:nvPr>
        </p:nvSpPr>
        <p:spPr/>
        <p:txBody>
          <a:bodyPr/>
          <a:lstStyle/>
          <a:p>
            <a:fld id="{4B70CB3F-DD42-2445-9465-70DDB20A4C6B}" type="slidenum">
              <a:rPr lang="en-US" smtClean="0"/>
              <a:t>‹#›</a:t>
            </a:fld>
            <a:endParaRPr lang="en-US"/>
          </a:p>
        </p:txBody>
      </p:sp>
    </p:spTree>
    <p:extLst>
      <p:ext uri="{BB962C8B-B14F-4D97-AF65-F5344CB8AC3E}">
        <p14:creationId xmlns:p14="http://schemas.microsoft.com/office/powerpoint/2010/main" val="14800880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84F94-3179-C545-9CB7-744B1C28223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EA97A5B-D04C-1C49-B70E-3F9F97DA1D22}"/>
              </a:ext>
            </a:extLst>
          </p:cNvPr>
          <p:cNvSpPr>
            <a:spLocks noGrp="1"/>
          </p:cNvSpPr>
          <p:nvPr>
            <p:ph type="dt" sz="half" idx="10"/>
          </p:nvPr>
        </p:nvSpPr>
        <p:spPr/>
        <p:txBody>
          <a:bodyPr/>
          <a:lstStyle/>
          <a:p>
            <a:fld id="{ECB39007-079E-C447-9ED1-2837D2B6AA94}" type="datetimeFigureOut">
              <a:rPr lang="en-US" smtClean="0"/>
              <a:t>5/16/22</a:t>
            </a:fld>
            <a:endParaRPr lang="en-US"/>
          </a:p>
        </p:txBody>
      </p:sp>
      <p:sp>
        <p:nvSpPr>
          <p:cNvPr id="4" name="Footer Placeholder 3">
            <a:extLst>
              <a:ext uri="{FF2B5EF4-FFF2-40B4-BE49-F238E27FC236}">
                <a16:creationId xmlns:a16="http://schemas.microsoft.com/office/drawing/2014/main" id="{0F58DAB7-F165-D64B-9B9D-0EF7E7FB28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22A06EF-9BBF-D24A-A6D5-24B86638D428}"/>
              </a:ext>
            </a:extLst>
          </p:cNvPr>
          <p:cNvSpPr>
            <a:spLocks noGrp="1"/>
          </p:cNvSpPr>
          <p:nvPr>
            <p:ph type="sldNum" sz="quarter" idx="12"/>
          </p:nvPr>
        </p:nvSpPr>
        <p:spPr/>
        <p:txBody>
          <a:bodyPr/>
          <a:lstStyle/>
          <a:p>
            <a:fld id="{4B70CB3F-DD42-2445-9465-70DDB20A4C6B}" type="slidenum">
              <a:rPr lang="en-US" smtClean="0"/>
              <a:t>‹#›</a:t>
            </a:fld>
            <a:endParaRPr lang="en-US"/>
          </a:p>
        </p:txBody>
      </p:sp>
    </p:spTree>
    <p:extLst>
      <p:ext uri="{BB962C8B-B14F-4D97-AF65-F5344CB8AC3E}">
        <p14:creationId xmlns:p14="http://schemas.microsoft.com/office/powerpoint/2010/main" val="38152427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F870610-A036-6A42-A6F3-3EBD88C396A9}"/>
              </a:ext>
            </a:extLst>
          </p:cNvPr>
          <p:cNvSpPr>
            <a:spLocks noGrp="1"/>
          </p:cNvSpPr>
          <p:nvPr>
            <p:ph type="dt" sz="half" idx="10"/>
          </p:nvPr>
        </p:nvSpPr>
        <p:spPr/>
        <p:txBody>
          <a:bodyPr/>
          <a:lstStyle/>
          <a:p>
            <a:fld id="{ECB39007-079E-C447-9ED1-2837D2B6AA94}" type="datetimeFigureOut">
              <a:rPr lang="en-US" smtClean="0"/>
              <a:t>5/16/22</a:t>
            </a:fld>
            <a:endParaRPr lang="en-US"/>
          </a:p>
        </p:txBody>
      </p:sp>
      <p:sp>
        <p:nvSpPr>
          <p:cNvPr id="3" name="Footer Placeholder 2">
            <a:extLst>
              <a:ext uri="{FF2B5EF4-FFF2-40B4-BE49-F238E27FC236}">
                <a16:creationId xmlns:a16="http://schemas.microsoft.com/office/drawing/2014/main" id="{09EAD93F-DD77-5645-A0E8-89C5B8D37BC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8038D30-EF3E-0542-B423-4D9634935782}"/>
              </a:ext>
            </a:extLst>
          </p:cNvPr>
          <p:cNvSpPr>
            <a:spLocks noGrp="1"/>
          </p:cNvSpPr>
          <p:nvPr>
            <p:ph type="sldNum" sz="quarter" idx="12"/>
          </p:nvPr>
        </p:nvSpPr>
        <p:spPr/>
        <p:txBody>
          <a:bodyPr/>
          <a:lstStyle/>
          <a:p>
            <a:fld id="{4B70CB3F-DD42-2445-9465-70DDB20A4C6B}" type="slidenum">
              <a:rPr lang="en-US" smtClean="0"/>
              <a:t>‹#›</a:t>
            </a:fld>
            <a:endParaRPr lang="en-US"/>
          </a:p>
        </p:txBody>
      </p:sp>
    </p:spTree>
    <p:extLst>
      <p:ext uri="{BB962C8B-B14F-4D97-AF65-F5344CB8AC3E}">
        <p14:creationId xmlns:p14="http://schemas.microsoft.com/office/powerpoint/2010/main" val="3766881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F0364-F35A-1947-8EF3-7249E82631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0A84E8A-3377-CC49-A6AB-C3CE3A4558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898225-0CBE-3646-9C93-B74C56968E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4C75952-2C8A-DD41-AC5E-C352ACE2B4BE}"/>
              </a:ext>
            </a:extLst>
          </p:cNvPr>
          <p:cNvSpPr>
            <a:spLocks noGrp="1"/>
          </p:cNvSpPr>
          <p:nvPr>
            <p:ph type="dt" sz="half" idx="10"/>
          </p:nvPr>
        </p:nvSpPr>
        <p:spPr/>
        <p:txBody>
          <a:bodyPr/>
          <a:lstStyle/>
          <a:p>
            <a:fld id="{ECB39007-079E-C447-9ED1-2837D2B6AA94}" type="datetimeFigureOut">
              <a:rPr lang="en-US" smtClean="0"/>
              <a:t>5/16/22</a:t>
            </a:fld>
            <a:endParaRPr lang="en-US"/>
          </a:p>
        </p:txBody>
      </p:sp>
      <p:sp>
        <p:nvSpPr>
          <p:cNvPr id="6" name="Footer Placeholder 5">
            <a:extLst>
              <a:ext uri="{FF2B5EF4-FFF2-40B4-BE49-F238E27FC236}">
                <a16:creationId xmlns:a16="http://schemas.microsoft.com/office/drawing/2014/main" id="{C6245B66-B891-A94E-8FF3-14ADF7322F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D64921-B063-E44C-9658-A6900F08A573}"/>
              </a:ext>
            </a:extLst>
          </p:cNvPr>
          <p:cNvSpPr>
            <a:spLocks noGrp="1"/>
          </p:cNvSpPr>
          <p:nvPr>
            <p:ph type="sldNum" sz="quarter" idx="12"/>
          </p:nvPr>
        </p:nvSpPr>
        <p:spPr/>
        <p:txBody>
          <a:bodyPr/>
          <a:lstStyle/>
          <a:p>
            <a:fld id="{4B70CB3F-DD42-2445-9465-70DDB20A4C6B}" type="slidenum">
              <a:rPr lang="en-US" smtClean="0"/>
              <a:t>‹#›</a:t>
            </a:fld>
            <a:endParaRPr lang="en-US"/>
          </a:p>
        </p:txBody>
      </p:sp>
    </p:spTree>
    <p:extLst>
      <p:ext uri="{BB962C8B-B14F-4D97-AF65-F5344CB8AC3E}">
        <p14:creationId xmlns:p14="http://schemas.microsoft.com/office/powerpoint/2010/main" val="1221954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BFF1F-42DC-7D44-BC20-47E8AB6C75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3FA238F-76BF-2643-B8FD-BB77D3DF2C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2B8805C-55BE-3E4F-BAF4-01041F2E5F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ED97F17-26FD-DB44-8912-37F3A30700DD}"/>
              </a:ext>
            </a:extLst>
          </p:cNvPr>
          <p:cNvSpPr>
            <a:spLocks noGrp="1"/>
          </p:cNvSpPr>
          <p:nvPr>
            <p:ph type="dt" sz="half" idx="10"/>
          </p:nvPr>
        </p:nvSpPr>
        <p:spPr/>
        <p:txBody>
          <a:bodyPr/>
          <a:lstStyle/>
          <a:p>
            <a:fld id="{ECB39007-079E-C447-9ED1-2837D2B6AA94}" type="datetimeFigureOut">
              <a:rPr lang="en-US" smtClean="0"/>
              <a:t>5/16/22</a:t>
            </a:fld>
            <a:endParaRPr lang="en-US"/>
          </a:p>
        </p:txBody>
      </p:sp>
      <p:sp>
        <p:nvSpPr>
          <p:cNvPr id="6" name="Footer Placeholder 5">
            <a:extLst>
              <a:ext uri="{FF2B5EF4-FFF2-40B4-BE49-F238E27FC236}">
                <a16:creationId xmlns:a16="http://schemas.microsoft.com/office/drawing/2014/main" id="{BDC6CC8D-B83C-B042-9C0E-12C5B3096C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B0E96D-FBD9-A341-97B2-CA6DBF303A5C}"/>
              </a:ext>
            </a:extLst>
          </p:cNvPr>
          <p:cNvSpPr>
            <a:spLocks noGrp="1"/>
          </p:cNvSpPr>
          <p:nvPr>
            <p:ph type="sldNum" sz="quarter" idx="12"/>
          </p:nvPr>
        </p:nvSpPr>
        <p:spPr/>
        <p:txBody>
          <a:bodyPr/>
          <a:lstStyle/>
          <a:p>
            <a:fld id="{4B70CB3F-DD42-2445-9465-70DDB20A4C6B}" type="slidenum">
              <a:rPr lang="en-US" smtClean="0"/>
              <a:t>‹#›</a:t>
            </a:fld>
            <a:endParaRPr lang="en-US"/>
          </a:p>
        </p:txBody>
      </p:sp>
    </p:spTree>
    <p:extLst>
      <p:ext uri="{BB962C8B-B14F-4D97-AF65-F5344CB8AC3E}">
        <p14:creationId xmlns:p14="http://schemas.microsoft.com/office/powerpoint/2010/main" val="41133984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696B15-FE5D-4543-9CCD-8F0A5305A1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53B44E2-DBBB-E548-8D02-792F280E2F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49D15F-819B-9F4D-8E28-9A15639A3F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B39007-079E-C447-9ED1-2837D2B6AA94}" type="datetimeFigureOut">
              <a:rPr lang="en-US" smtClean="0"/>
              <a:t>5/16/22</a:t>
            </a:fld>
            <a:endParaRPr lang="en-US"/>
          </a:p>
        </p:txBody>
      </p:sp>
      <p:sp>
        <p:nvSpPr>
          <p:cNvPr id="5" name="Footer Placeholder 4">
            <a:extLst>
              <a:ext uri="{FF2B5EF4-FFF2-40B4-BE49-F238E27FC236}">
                <a16:creationId xmlns:a16="http://schemas.microsoft.com/office/drawing/2014/main" id="{D9DA98A9-D88D-C34F-91A0-ED6021A477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3CDB1F-B12F-7F4C-8C4E-1196813B78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70CB3F-DD42-2445-9465-70DDB20A4C6B}" type="slidenum">
              <a:rPr lang="en-US" smtClean="0"/>
              <a:t>‹#›</a:t>
            </a:fld>
            <a:endParaRPr lang="en-US"/>
          </a:p>
        </p:txBody>
      </p:sp>
    </p:spTree>
    <p:extLst>
      <p:ext uri="{BB962C8B-B14F-4D97-AF65-F5344CB8AC3E}">
        <p14:creationId xmlns:p14="http://schemas.microsoft.com/office/powerpoint/2010/main" val="2359946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s://go.uwe.ac.uk/cybsoc1" TargetMode="External"/><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21.jpe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26.png"/><Relationship Id="rId4" Type="http://schemas.openxmlformats.org/officeDocument/2006/relationships/hyperlink" Target="https://go.uwe.ac.uk/cybsoc1"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go.uwe.ac.uk/cybsoc1" TargetMode="External"/><Relationship Id="rId2" Type="http://schemas.openxmlformats.org/officeDocument/2006/relationships/image" Target="../media/image36.png"/><Relationship Id="rId1" Type="http://schemas.openxmlformats.org/officeDocument/2006/relationships/slideLayout" Target="../slideLayouts/slideLayout4.xml"/><Relationship Id="rId4" Type="http://schemas.openxmlformats.org/officeDocument/2006/relationships/image" Target="../media/image37.jpeg"/></Relationships>
</file>

<file path=ppt/slides/_rels/slide2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C633A82-F7DA-956F-BF02-9F0981AC56F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743"/>
            <a:ext cx="9311546" cy="5522769"/>
          </a:xfrm>
          <a:prstGeom prst="rect">
            <a:avLst/>
          </a:prstGeom>
        </p:spPr>
      </p:pic>
      <p:sp>
        <p:nvSpPr>
          <p:cNvPr id="2" name="Title 1">
            <a:extLst>
              <a:ext uri="{FF2B5EF4-FFF2-40B4-BE49-F238E27FC236}">
                <a16:creationId xmlns:a16="http://schemas.microsoft.com/office/drawing/2014/main" id="{C36587E2-60A3-5545-BE20-DA26C40170CE}"/>
              </a:ext>
            </a:extLst>
          </p:cNvPr>
          <p:cNvSpPr>
            <a:spLocks noGrp="1"/>
          </p:cNvSpPr>
          <p:nvPr>
            <p:ph type="ctrTitle"/>
          </p:nvPr>
        </p:nvSpPr>
        <p:spPr>
          <a:xfrm>
            <a:off x="3249447" y="3326606"/>
            <a:ext cx="7521473" cy="1863684"/>
          </a:xfrm>
        </p:spPr>
        <p:txBody>
          <a:bodyPr>
            <a:normAutofit/>
          </a:bodyPr>
          <a:lstStyle/>
          <a:p>
            <a:pPr algn="l"/>
            <a:r>
              <a:rPr lang="en-GB" sz="4000" b="1" dirty="0" err="1">
                <a:latin typeface="American Typewriter" panose="02090604020004020304" pitchFamily="18" charset="77"/>
              </a:rPr>
              <a:t>Braitenberg’s</a:t>
            </a:r>
            <a:r>
              <a:rPr lang="en-GB" sz="4000" b="1" dirty="0">
                <a:latin typeface="American Typewriter" panose="02090604020004020304" pitchFamily="18" charset="77"/>
              </a:rPr>
              <a:t> Vehicles</a:t>
            </a:r>
            <a:br>
              <a:rPr lang="en-GB" sz="4000" b="1" dirty="0">
                <a:latin typeface="American Typewriter" panose="02090604020004020304" pitchFamily="18" charset="77"/>
              </a:rPr>
            </a:br>
            <a:r>
              <a:rPr lang="en-GB" sz="4000" b="1" dirty="0">
                <a:latin typeface="American Typewriter" panose="02090604020004020304" pitchFamily="18" charset="77"/>
              </a:rPr>
              <a:t>and Cybernetic Robotics</a:t>
            </a:r>
          </a:p>
        </p:txBody>
      </p:sp>
      <p:sp>
        <p:nvSpPr>
          <p:cNvPr id="3" name="Subtitle 2">
            <a:extLst>
              <a:ext uri="{FF2B5EF4-FFF2-40B4-BE49-F238E27FC236}">
                <a16:creationId xmlns:a16="http://schemas.microsoft.com/office/drawing/2014/main" id="{A8BE290E-337C-F847-A53E-5011C99CE5F2}"/>
              </a:ext>
            </a:extLst>
          </p:cNvPr>
          <p:cNvSpPr>
            <a:spLocks noGrp="1"/>
          </p:cNvSpPr>
          <p:nvPr>
            <p:ph type="subTitle" idx="1"/>
          </p:nvPr>
        </p:nvSpPr>
        <p:spPr>
          <a:xfrm>
            <a:off x="3249447" y="5354638"/>
            <a:ext cx="6953195" cy="1355725"/>
          </a:xfrm>
        </p:spPr>
        <p:txBody>
          <a:bodyPr>
            <a:normAutofit/>
          </a:bodyPr>
          <a:lstStyle/>
          <a:p>
            <a:pPr algn="l"/>
            <a:r>
              <a:rPr lang="en-US" sz="3600" dirty="0">
                <a:latin typeface="American Typewriter" panose="02090604020004020304" pitchFamily="18" charset="77"/>
              </a:rPr>
              <a:t>Steve Battle,</a:t>
            </a:r>
          </a:p>
          <a:p>
            <a:pPr algn="l"/>
            <a:r>
              <a:rPr lang="en-US" sz="3600" dirty="0">
                <a:latin typeface="American Typewriter" panose="02090604020004020304" pitchFamily="18" charset="77"/>
              </a:rPr>
              <a:t>Bristol Robotics Lab, UWE</a:t>
            </a:r>
          </a:p>
          <a:p>
            <a:endParaRPr lang="en-US" sz="3600" dirty="0"/>
          </a:p>
        </p:txBody>
      </p:sp>
    </p:spTree>
    <p:extLst>
      <p:ext uri="{BB962C8B-B14F-4D97-AF65-F5344CB8AC3E}">
        <p14:creationId xmlns:p14="http://schemas.microsoft.com/office/powerpoint/2010/main" val="39785962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8D283-9F8C-024A-BEA0-015491712B84}"/>
              </a:ext>
            </a:extLst>
          </p:cNvPr>
          <p:cNvSpPr>
            <a:spLocks noGrp="1"/>
          </p:cNvSpPr>
          <p:nvPr>
            <p:ph type="title"/>
          </p:nvPr>
        </p:nvSpPr>
        <p:spPr/>
        <p:txBody>
          <a:bodyPr/>
          <a:lstStyle/>
          <a:p>
            <a:r>
              <a:rPr lang="en-US" b="1" dirty="0">
                <a:latin typeface="American Typewriter Semibold" panose="02090604020004020304" pitchFamily="18" charset="77"/>
              </a:rPr>
              <a:t>Vehicle 1 Simulator</a:t>
            </a:r>
          </a:p>
        </p:txBody>
      </p:sp>
      <p:sp>
        <p:nvSpPr>
          <p:cNvPr id="3" name="Content Placeholder 2">
            <a:extLst>
              <a:ext uri="{FF2B5EF4-FFF2-40B4-BE49-F238E27FC236}">
                <a16:creationId xmlns:a16="http://schemas.microsoft.com/office/drawing/2014/main" id="{81DA7A03-B754-1F48-BBC8-CC04E587EFF0}"/>
              </a:ext>
            </a:extLst>
          </p:cNvPr>
          <p:cNvSpPr>
            <a:spLocks noGrp="1"/>
          </p:cNvSpPr>
          <p:nvPr>
            <p:ph sz="half" idx="1"/>
          </p:nvPr>
        </p:nvSpPr>
        <p:spPr>
          <a:xfrm>
            <a:off x="838200" y="1825625"/>
            <a:ext cx="5420096" cy="4351338"/>
          </a:xfrm>
        </p:spPr>
        <p:txBody>
          <a:bodyPr>
            <a:normAutofit/>
          </a:bodyPr>
          <a:lstStyle/>
          <a:p>
            <a:pPr marL="0" indent="0">
              <a:buNone/>
            </a:pPr>
            <a:r>
              <a:rPr lang="en-GB" sz="3200" dirty="0"/>
              <a:t>Using a light sensor, the brighter the light, the faster it goes.</a:t>
            </a:r>
            <a:endParaRPr lang="en-US" sz="3200" dirty="0"/>
          </a:p>
          <a:p>
            <a:pPr marL="0" indent="0">
              <a:buNone/>
            </a:pPr>
            <a:endParaRPr lang="en-US" sz="3500" dirty="0"/>
          </a:p>
          <a:p>
            <a:pPr marL="0" indent="0">
              <a:buNone/>
            </a:pPr>
            <a:endParaRPr lang="en-US" sz="3200" dirty="0"/>
          </a:p>
        </p:txBody>
      </p:sp>
      <p:pic>
        <p:nvPicPr>
          <p:cNvPr id="10" name="Content Placeholder 9">
            <a:extLst>
              <a:ext uri="{FF2B5EF4-FFF2-40B4-BE49-F238E27FC236}">
                <a16:creationId xmlns:a16="http://schemas.microsoft.com/office/drawing/2014/main" id="{D53A3B61-8AEA-4A44-8B01-EF3E67C50D52}"/>
              </a:ext>
            </a:extLst>
          </p:cNvPr>
          <p:cNvPicPr>
            <a:picLocks noGrp="1" noChangeAspect="1"/>
          </p:cNvPicPr>
          <p:nvPr>
            <p:ph sz="half" idx="2"/>
          </p:nvPr>
        </p:nvPicPr>
        <p:blipFill>
          <a:blip r:embed="rId3" cstate="screen">
            <a:extLst>
              <a:ext uri="{28A0092B-C50C-407E-A947-70E740481C1C}">
                <a14:useLocalDpi xmlns:a14="http://schemas.microsoft.com/office/drawing/2010/main"/>
              </a:ext>
            </a:extLst>
          </a:blip>
          <a:stretch>
            <a:fillRect/>
          </a:stretch>
        </p:blipFill>
        <p:spPr>
          <a:xfrm>
            <a:off x="6691313" y="778669"/>
            <a:ext cx="5300662" cy="5300662"/>
          </a:xfrm>
        </p:spPr>
      </p:pic>
      <p:sp>
        <p:nvSpPr>
          <p:cNvPr id="4" name="TextBox 3">
            <a:extLst>
              <a:ext uri="{FF2B5EF4-FFF2-40B4-BE49-F238E27FC236}">
                <a16:creationId xmlns:a16="http://schemas.microsoft.com/office/drawing/2014/main" id="{B7ED258A-56EB-AC88-95B5-47EA887A3321}"/>
              </a:ext>
            </a:extLst>
          </p:cNvPr>
          <p:cNvSpPr txBox="1"/>
          <p:nvPr/>
        </p:nvSpPr>
        <p:spPr>
          <a:xfrm>
            <a:off x="6691312" y="6057781"/>
            <a:ext cx="5300663" cy="800219"/>
          </a:xfrm>
          <a:prstGeom prst="rect">
            <a:avLst/>
          </a:prstGeom>
          <a:noFill/>
        </p:spPr>
        <p:txBody>
          <a:bodyPr wrap="square" rtlCol="0">
            <a:spAutoFit/>
          </a:bodyPr>
          <a:lstStyle/>
          <a:p>
            <a:pPr algn="ctr"/>
            <a:r>
              <a:rPr lang="en-US" sz="2800" b="1" dirty="0"/>
              <a:t>https://</a:t>
            </a:r>
            <a:r>
              <a:rPr lang="en-US" sz="2800" b="1" dirty="0" err="1"/>
              <a:t>go.uwe.ac.uk</a:t>
            </a:r>
            <a:r>
              <a:rPr lang="en-US" sz="2800" b="1" dirty="0"/>
              <a:t>/v1</a:t>
            </a:r>
          </a:p>
          <a:p>
            <a:endParaRPr lang="en-US" dirty="0"/>
          </a:p>
        </p:txBody>
      </p:sp>
    </p:spTree>
    <p:extLst>
      <p:ext uri="{BB962C8B-B14F-4D97-AF65-F5344CB8AC3E}">
        <p14:creationId xmlns:p14="http://schemas.microsoft.com/office/powerpoint/2010/main" val="2502355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773FE-CE58-709D-1E0A-EF1BE0A58EAB}"/>
              </a:ext>
            </a:extLst>
          </p:cNvPr>
          <p:cNvSpPr>
            <a:spLocks noGrp="1"/>
          </p:cNvSpPr>
          <p:nvPr>
            <p:ph type="title"/>
          </p:nvPr>
        </p:nvSpPr>
        <p:spPr/>
        <p:txBody>
          <a:bodyPr/>
          <a:lstStyle/>
          <a:p>
            <a:r>
              <a:rPr lang="en-US" b="1" dirty="0" err="1">
                <a:latin typeface="American Typewriter Semibold" panose="02090604020004020304" pitchFamily="18" charset="77"/>
              </a:rPr>
              <a:t>Maqueen</a:t>
            </a:r>
            <a:r>
              <a:rPr lang="en-US" b="1" dirty="0">
                <a:latin typeface="American Typewriter Semibold" panose="02090604020004020304" pitchFamily="18" charset="77"/>
              </a:rPr>
              <a:t> robot</a:t>
            </a:r>
          </a:p>
        </p:txBody>
      </p:sp>
      <p:pic>
        <p:nvPicPr>
          <p:cNvPr id="6" name="Content Placeholder 5">
            <a:extLst>
              <a:ext uri="{FF2B5EF4-FFF2-40B4-BE49-F238E27FC236}">
                <a16:creationId xmlns:a16="http://schemas.microsoft.com/office/drawing/2014/main" id="{6C6238DD-49F1-736E-36BB-91C55A0DE762}"/>
              </a:ext>
            </a:extLst>
          </p:cNvPr>
          <p:cNvPicPr>
            <a:picLocks noGrp="1" noChangeAspect="1"/>
          </p:cNvPicPr>
          <p:nvPr>
            <p:ph sz="half" idx="1"/>
          </p:nvPr>
        </p:nvPicPr>
        <p:blipFill>
          <a:blip r:embed="rId2" cstate="screen">
            <a:extLst>
              <a:ext uri="{28A0092B-C50C-407E-A947-70E740481C1C}">
                <a14:useLocalDpi xmlns:a14="http://schemas.microsoft.com/office/drawing/2010/main"/>
              </a:ext>
            </a:extLst>
          </a:blip>
          <a:stretch>
            <a:fillRect/>
          </a:stretch>
        </p:blipFill>
        <p:spPr>
          <a:xfrm>
            <a:off x="-1" y="1886081"/>
            <a:ext cx="4900613" cy="4971919"/>
          </a:xfrm>
        </p:spPr>
      </p:pic>
      <p:sp>
        <p:nvSpPr>
          <p:cNvPr id="4" name="Content Placeholder 3">
            <a:extLst>
              <a:ext uri="{FF2B5EF4-FFF2-40B4-BE49-F238E27FC236}">
                <a16:creationId xmlns:a16="http://schemas.microsoft.com/office/drawing/2014/main" id="{77CE71DF-C405-A707-F78F-9EB35D7A8D34}"/>
              </a:ext>
            </a:extLst>
          </p:cNvPr>
          <p:cNvSpPr>
            <a:spLocks noGrp="1"/>
          </p:cNvSpPr>
          <p:nvPr>
            <p:ph sz="half" idx="2"/>
          </p:nvPr>
        </p:nvSpPr>
        <p:spPr>
          <a:xfrm>
            <a:off x="4786312" y="1825625"/>
            <a:ext cx="6567487" cy="4351338"/>
          </a:xfrm>
        </p:spPr>
        <p:txBody>
          <a:bodyPr/>
          <a:lstStyle/>
          <a:p>
            <a:r>
              <a:rPr lang="en-US" sz="3200" dirty="0"/>
              <a:t>Plug the </a:t>
            </a:r>
            <a:r>
              <a:rPr lang="en-US" sz="3200" dirty="0" err="1"/>
              <a:t>micro:bit</a:t>
            </a:r>
            <a:r>
              <a:rPr lang="en-US" sz="3200" dirty="0"/>
              <a:t> into the robot.</a:t>
            </a:r>
          </a:p>
          <a:p>
            <a:r>
              <a:rPr lang="en-GB" sz="3200" dirty="0"/>
              <a:t>Light Emitting Diodes (LEDs) can be used in reverse as a </a:t>
            </a:r>
            <a:r>
              <a:rPr lang="en-GB" sz="3200" b="1" dirty="0"/>
              <a:t>light sensor</a:t>
            </a:r>
            <a:r>
              <a:rPr lang="en-GB" sz="3200" dirty="0"/>
              <a:t>.</a:t>
            </a:r>
          </a:p>
          <a:p>
            <a:r>
              <a:rPr lang="en-GB" sz="3200" dirty="0"/>
              <a:t>Get the </a:t>
            </a:r>
            <a:r>
              <a:rPr lang="en-GB" sz="3200" b="1" dirty="0" err="1"/>
              <a:t>vehicle.py</a:t>
            </a:r>
            <a:r>
              <a:rPr lang="en-GB" sz="3200" b="1" dirty="0"/>
              <a:t> </a:t>
            </a:r>
            <a:r>
              <a:rPr lang="en-GB" sz="3200" dirty="0"/>
              <a:t>code at: </a:t>
            </a:r>
            <a:r>
              <a:rPr lang="en-GB" sz="3200" dirty="0">
                <a:hlinkClick r:id="rId3"/>
              </a:rPr>
              <a:t>https://go.uwe.ac.uk/cybsoc1</a:t>
            </a:r>
            <a:endParaRPr lang="en-GB" sz="3200" dirty="0"/>
          </a:p>
          <a:p>
            <a:r>
              <a:rPr lang="en-GB" sz="3200" dirty="0"/>
              <a:t>Select the </a:t>
            </a:r>
            <a:r>
              <a:rPr lang="en-GB" sz="3200" b="1" dirty="0"/>
              <a:t>raw</a:t>
            </a:r>
            <a:r>
              <a:rPr lang="en-GB" sz="3200" dirty="0"/>
              <a:t> view, and copy all</a:t>
            </a:r>
          </a:p>
          <a:p>
            <a:r>
              <a:rPr lang="en-GB" sz="3200" dirty="0"/>
              <a:t>Copy into the </a:t>
            </a:r>
            <a:r>
              <a:rPr lang="en-GB" sz="3200" dirty="0" err="1"/>
              <a:t>microPython</a:t>
            </a:r>
            <a:r>
              <a:rPr lang="en-GB" sz="3200" dirty="0"/>
              <a:t> editor</a:t>
            </a:r>
          </a:p>
          <a:p>
            <a:pPr marL="0" indent="0">
              <a:buNone/>
            </a:pPr>
            <a:endParaRPr lang="en-US" dirty="0"/>
          </a:p>
        </p:txBody>
      </p:sp>
    </p:spTree>
    <p:extLst>
      <p:ext uri="{BB962C8B-B14F-4D97-AF65-F5344CB8AC3E}">
        <p14:creationId xmlns:p14="http://schemas.microsoft.com/office/powerpoint/2010/main" val="16784024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FA5E1-E2E2-C993-6B11-05F9D7C61578}"/>
              </a:ext>
            </a:extLst>
          </p:cNvPr>
          <p:cNvSpPr>
            <a:spLocks noGrp="1"/>
          </p:cNvSpPr>
          <p:nvPr>
            <p:ph type="title"/>
          </p:nvPr>
        </p:nvSpPr>
        <p:spPr/>
        <p:txBody>
          <a:bodyPr/>
          <a:lstStyle/>
          <a:p>
            <a:r>
              <a:rPr lang="en-US" b="1" dirty="0">
                <a:latin typeface="American Typewriter Semibold" panose="02090604020004020304" pitchFamily="18" charset="77"/>
              </a:rPr>
              <a:t>Vehicle1.py</a:t>
            </a:r>
          </a:p>
        </p:txBody>
      </p:sp>
      <p:sp>
        <p:nvSpPr>
          <p:cNvPr id="3" name="Content Placeholder 2">
            <a:extLst>
              <a:ext uri="{FF2B5EF4-FFF2-40B4-BE49-F238E27FC236}">
                <a16:creationId xmlns:a16="http://schemas.microsoft.com/office/drawing/2014/main" id="{EB43B31E-2AA8-ADD7-B52C-A40238ECBC3D}"/>
              </a:ext>
            </a:extLst>
          </p:cNvPr>
          <p:cNvSpPr>
            <a:spLocks noGrp="1"/>
          </p:cNvSpPr>
          <p:nvPr>
            <p:ph sz="half" idx="1"/>
          </p:nvPr>
        </p:nvSpPr>
        <p:spPr>
          <a:xfrm>
            <a:off x="838200" y="1690688"/>
            <a:ext cx="11353800" cy="3324225"/>
          </a:xfrm>
        </p:spPr>
        <p:txBody>
          <a:bodyPr>
            <a:normAutofit/>
          </a:bodyPr>
          <a:lstStyle/>
          <a:p>
            <a:r>
              <a:rPr lang="en-GB" sz="3200" dirty="0"/>
              <a:t>Map sensor values from 0 (inactive) to 1 (active)</a:t>
            </a:r>
          </a:p>
          <a:p>
            <a:r>
              <a:rPr lang="en-GB" sz="3200" dirty="0"/>
              <a:t>The sensor inputs positively excite the motor ‘neurons’</a:t>
            </a:r>
          </a:p>
          <a:p>
            <a:r>
              <a:rPr lang="en-GB" sz="3200" dirty="0"/>
              <a:t>Condition the inputs into output range 0 – 225</a:t>
            </a:r>
          </a:p>
          <a:p>
            <a:endParaRPr lang="en-US" dirty="0"/>
          </a:p>
        </p:txBody>
      </p:sp>
      <p:pic>
        <p:nvPicPr>
          <p:cNvPr id="6" name="Content Placeholder 5">
            <a:extLst>
              <a:ext uri="{FF2B5EF4-FFF2-40B4-BE49-F238E27FC236}">
                <a16:creationId xmlns:a16="http://schemas.microsoft.com/office/drawing/2014/main" id="{8AC88116-314B-7EB3-7650-5ADBD6528E7F}"/>
              </a:ext>
            </a:extLst>
          </p:cNvPr>
          <p:cNvPicPr>
            <a:picLocks noGrp="1" noChangeAspect="1"/>
          </p:cNvPicPr>
          <p:nvPr>
            <p:ph sz="half" idx="2"/>
          </p:nvPr>
        </p:nvPicPr>
        <p:blipFill>
          <a:blip r:embed="rId2"/>
          <a:stretch>
            <a:fillRect/>
          </a:stretch>
        </p:blipFill>
        <p:spPr>
          <a:xfrm>
            <a:off x="648442" y="3681352"/>
            <a:ext cx="11543558" cy="2523588"/>
          </a:xfrm>
        </p:spPr>
      </p:pic>
    </p:spTree>
    <p:extLst>
      <p:ext uri="{BB962C8B-B14F-4D97-AF65-F5344CB8AC3E}">
        <p14:creationId xmlns:p14="http://schemas.microsoft.com/office/powerpoint/2010/main" val="4146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ED409-502E-970A-6107-561D5F94696D}"/>
              </a:ext>
            </a:extLst>
          </p:cNvPr>
          <p:cNvSpPr>
            <a:spLocks noGrp="1"/>
          </p:cNvSpPr>
          <p:nvPr>
            <p:ph type="title"/>
          </p:nvPr>
        </p:nvSpPr>
        <p:spPr>
          <a:xfrm>
            <a:off x="2243138" y="365125"/>
            <a:ext cx="4805362" cy="1325563"/>
          </a:xfrm>
        </p:spPr>
        <p:txBody>
          <a:bodyPr/>
          <a:lstStyle/>
          <a:p>
            <a:r>
              <a:rPr lang="en-US" b="1" dirty="0">
                <a:latin typeface="American Typewriter Semibold" panose="02090604020004020304" pitchFamily="18" charset="77"/>
              </a:rPr>
              <a:t>Open Serial connection</a:t>
            </a:r>
          </a:p>
        </p:txBody>
      </p:sp>
      <p:sp>
        <p:nvSpPr>
          <p:cNvPr id="3" name="Content Placeholder 2">
            <a:extLst>
              <a:ext uri="{FF2B5EF4-FFF2-40B4-BE49-F238E27FC236}">
                <a16:creationId xmlns:a16="http://schemas.microsoft.com/office/drawing/2014/main" id="{3C83FD6F-1286-AC9C-A0DD-8226E8758281}"/>
              </a:ext>
            </a:extLst>
          </p:cNvPr>
          <p:cNvSpPr>
            <a:spLocks noGrp="1"/>
          </p:cNvSpPr>
          <p:nvPr>
            <p:ph sz="half" idx="1"/>
          </p:nvPr>
        </p:nvSpPr>
        <p:spPr>
          <a:xfrm>
            <a:off x="838200" y="2051257"/>
            <a:ext cx="5257800" cy="4351338"/>
          </a:xfrm>
        </p:spPr>
        <p:txBody>
          <a:bodyPr>
            <a:normAutofit lnSpcReduction="10000"/>
          </a:bodyPr>
          <a:lstStyle/>
          <a:p>
            <a:r>
              <a:rPr lang="en-GB" sz="3200" dirty="0"/>
              <a:t>Flash the code to the robot</a:t>
            </a:r>
          </a:p>
          <a:p>
            <a:r>
              <a:rPr lang="en-GB" sz="3200" dirty="0"/>
              <a:t>Switch the robot ON </a:t>
            </a:r>
            <a:br>
              <a:rPr lang="en-GB" sz="3200" dirty="0"/>
            </a:br>
            <a:r>
              <a:rPr lang="en-GB" sz="3200" dirty="0"/>
              <a:t>(switch at the back)</a:t>
            </a:r>
          </a:p>
          <a:p>
            <a:r>
              <a:rPr lang="en-GB" sz="3200" b="1" dirty="0"/>
              <a:t>Open the serial connection </a:t>
            </a:r>
            <a:r>
              <a:rPr lang="en-GB" sz="3200" dirty="0"/>
              <a:t>to see the sensor values</a:t>
            </a:r>
          </a:p>
          <a:p>
            <a:r>
              <a:rPr lang="en-GB" sz="3200" b="1" dirty="0"/>
              <a:t>Open the serial connection </a:t>
            </a:r>
            <a:r>
              <a:rPr lang="en-GB" sz="3200" dirty="0"/>
              <a:t>to see error messages</a:t>
            </a:r>
          </a:p>
          <a:p>
            <a:r>
              <a:rPr lang="en-GB" sz="3200" dirty="0"/>
              <a:t>Can you use the torch to make the robot go?</a:t>
            </a:r>
          </a:p>
          <a:p>
            <a:endParaRPr lang="en-US" dirty="0"/>
          </a:p>
        </p:txBody>
      </p:sp>
      <p:pic>
        <p:nvPicPr>
          <p:cNvPr id="5" name="Picture 4" descr="A picture containing floor, person, indoor, wooden&#10;&#10;Description automatically generated">
            <a:extLst>
              <a:ext uri="{FF2B5EF4-FFF2-40B4-BE49-F238E27FC236}">
                <a16:creationId xmlns:a16="http://schemas.microsoft.com/office/drawing/2014/main" id="{D241E0AF-D75B-45DF-81B7-912AE2DD19D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48500" y="0"/>
            <a:ext cx="5143500" cy="6858000"/>
          </a:xfrm>
          <a:prstGeom prst="rect">
            <a:avLst/>
          </a:prstGeom>
        </p:spPr>
      </p:pic>
      <p:pic>
        <p:nvPicPr>
          <p:cNvPr id="7" name="Picture 6" descr="Icon&#10;&#10;Description automatically generated">
            <a:extLst>
              <a:ext uri="{FF2B5EF4-FFF2-40B4-BE49-F238E27FC236}">
                <a16:creationId xmlns:a16="http://schemas.microsoft.com/office/drawing/2014/main" id="{D0BEE376-0DE7-F5A7-0DFC-C4A4B503D896}"/>
              </a:ext>
            </a:extLst>
          </p:cNvPr>
          <p:cNvPicPr>
            <a:picLocks noChangeAspect="1"/>
          </p:cNvPicPr>
          <p:nvPr/>
        </p:nvPicPr>
        <p:blipFill>
          <a:blip r:embed="rId3"/>
          <a:stretch>
            <a:fillRect/>
          </a:stretch>
        </p:blipFill>
        <p:spPr>
          <a:xfrm>
            <a:off x="692150" y="310356"/>
            <a:ext cx="1435100" cy="1435100"/>
          </a:xfrm>
          <a:prstGeom prst="rect">
            <a:avLst/>
          </a:prstGeom>
        </p:spPr>
      </p:pic>
    </p:spTree>
    <p:extLst>
      <p:ext uri="{BB962C8B-B14F-4D97-AF65-F5344CB8AC3E}">
        <p14:creationId xmlns:p14="http://schemas.microsoft.com/office/powerpoint/2010/main" val="33177411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184E5-F51D-36BA-AB23-8E0E7709ECE2}"/>
              </a:ext>
            </a:extLst>
          </p:cNvPr>
          <p:cNvSpPr>
            <a:spLocks noGrp="1"/>
          </p:cNvSpPr>
          <p:nvPr>
            <p:ph type="title"/>
          </p:nvPr>
        </p:nvSpPr>
        <p:spPr>
          <a:xfrm>
            <a:off x="5338762" y="365125"/>
            <a:ext cx="10515600" cy="1325563"/>
          </a:xfrm>
        </p:spPr>
        <p:txBody>
          <a:bodyPr/>
          <a:lstStyle/>
          <a:p>
            <a:r>
              <a:rPr lang="en-US" b="1" dirty="0">
                <a:latin typeface="American Typewriter Semibold" panose="02090604020004020304" pitchFamily="18" charset="77"/>
              </a:rPr>
              <a:t>Vehicle 2: </a:t>
            </a:r>
            <a:br>
              <a:rPr lang="en-US" b="1" dirty="0">
                <a:latin typeface="American Typewriter Semibold" panose="02090604020004020304" pitchFamily="18" charset="77"/>
              </a:rPr>
            </a:br>
            <a:r>
              <a:rPr lang="en-US" b="1" dirty="0">
                <a:latin typeface="American Typewriter Semibold" panose="02090604020004020304" pitchFamily="18" charset="77"/>
              </a:rPr>
              <a:t>Fear &amp; Aggression</a:t>
            </a:r>
          </a:p>
        </p:txBody>
      </p:sp>
      <p:sp>
        <p:nvSpPr>
          <p:cNvPr id="3" name="Content Placeholder 2">
            <a:extLst>
              <a:ext uri="{FF2B5EF4-FFF2-40B4-BE49-F238E27FC236}">
                <a16:creationId xmlns:a16="http://schemas.microsoft.com/office/drawing/2014/main" id="{AE1CD4BB-A06C-CF73-9E80-874D3028ACA4}"/>
              </a:ext>
            </a:extLst>
          </p:cNvPr>
          <p:cNvSpPr>
            <a:spLocks noGrp="1"/>
          </p:cNvSpPr>
          <p:nvPr>
            <p:ph sz="half" idx="1"/>
          </p:nvPr>
        </p:nvSpPr>
        <p:spPr>
          <a:xfrm>
            <a:off x="5338761" y="1939925"/>
            <a:ext cx="6287181" cy="4351338"/>
          </a:xfrm>
        </p:spPr>
        <p:txBody>
          <a:bodyPr>
            <a:noAutofit/>
          </a:bodyPr>
          <a:lstStyle/>
          <a:p>
            <a:pPr marL="0" indent="0">
              <a:lnSpc>
                <a:spcPct val="110000"/>
              </a:lnSpc>
              <a:buNone/>
            </a:pPr>
            <a:r>
              <a:rPr lang="en-GB" sz="3200" dirty="0">
                <a:latin typeface="Arial" panose="020B0604020202020204" pitchFamily="34" charset="0"/>
                <a:cs typeface="Arial" panose="020B0604020202020204" pitchFamily="34" charset="0"/>
              </a:rPr>
              <a:t>Vehicle 2 equips our robot with a </a:t>
            </a:r>
            <a:r>
              <a:rPr lang="en-GB" sz="3200" b="1" dirty="0">
                <a:latin typeface="Arial" panose="020B0604020202020204" pitchFamily="34" charset="0"/>
                <a:cs typeface="Arial" panose="020B0604020202020204" pitchFamily="34" charset="0"/>
              </a:rPr>
              <a:t>fight or flight </a:t>
            </a:r>
            <a:r>
              <a:rPr lang="en-GB" sz="3200" dirty="0">
                <a:latin typeface="Arial" panose="020B0604020202020204" pitchFamily="34" charset="0"/>
                <a:cs typeface="Arial" panose="020B0604020202020204" pitchFamily="34" charset="0"/>
              </a:rPr>
              <a:t>response to light.</a:t>
            </a:r>
          </a:p>
          <a:p>
            <a:pPr marL="0" indent="0">
              <a:lnSpc>
                <a:spcPct val="110000"/>
              </a:lnSpc>
              <a:buNone/>
            </a:pPr>
            <a:endParaRPr lang="en-GB" sz="3200" i="1" dirty="0">
              <a:latin typeface="Arial" panose="020B0604020202020204" pitchFamily="34" charset="0"/>
              <a:cs typeface="Arial" panose="020B0604020202020204" pitchFamily="34" charset="0"/>
            </a:endParaRPr>
          </a:p>
          <a:p>
            <a:pPr marL="0" indent="0">
              <a:lnSpc>
                <a:spcPct val="110000"/>
              </a:lnSpc>
              <a:buNone/>
            </a:pPr>
            <a:r>
              <a:rPr lang="en-GB" sz="3200" i="1" dirty="0">
                <a:latin typeface="Arial" panose="020B0604020202020204" pitchFamily="34" charset="0"/>
                <a:cs typeface="Arial" panose="020B0604020202020204" pitchFamily="34" charset="0"/>
              </a:rPr>
              <a:t>“It flees from light in fear, or heads towards it in a way that might be considered aggressive.” </a:t>
            </a:r>
            <a:r>
              <a:rPr lang="en-GB" sz="3200" dirty="0">
                <a:latin typeface="Arial" panose="020B0604020202020204" pitchFamily="34" charset="0"/>
                <a:cs typeface="Arial" panose="020B0604020202020204" pitchFamily="34" charset="0"/>
              </a:rPr>
              <a:t>– </a:t>
            </a:r>
            <a:r>
              <a:rPr lang="en-GB" sz="3200" dirty="0" err="1">
                <a:latin typeface="Arial" panose="020B0604020202020204" pitchFamily="34" charset="0"/>
                <a:cs typeface="Arial" panose="020B0604020202020204" pitchFamily="34" charset="0"/>
              </a:rPr>
              <a:t>Braitenberg</a:t>
            </a:r>
            <a:r>
              <a:rPr lang="en-GB" sz="3200" dirty="0">
                <a:latin typeface="Arial" panose="020B0604020202020204" pitchFamily="34" charset="0"/>
                <a:cs typeface="Arial" panose="020B0604020202020204" pitchFamily="34" charset="0"/>
              </a:rPr>
              <a:t> </a:t>
            </a:r>
          </a:p>
        </p:txBody>
      </p:sp>
      <p:pic>
        <p:nvPicPr>
          <p:cNvPr id="7" name="Picture 6" descr="A picture containing text&#10;&#10;Description automatically generated">
            <a:extLst>
              <a:ext uri="{FF2B5EF4-FFF2-40B4-BE49-F238E27FC236}">
                <a16:creationId xmlns:a16="http://schemas.microsoft.com/office/drawing/2014/main" id="{55600DB6-C595-263F-9B2A-302B4AFE9E2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5008624" cy="6858000"/>
          </a:xfrm>
          <a:prstGeom prst="rect">
            <a:avLst/>
          </a:prstGeom>
        </p:spPr>
      </p:pic>
    </p:spTree>
    <p:extLst>
      <p:ext uri="{BB962C8B-B14F-4D97-AF65-F5344CB8AC3E}">
        <p14:creationId xmlns:p14="http://schemas.microsoft.com/office/powerpoint/2010/main" val="31564204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1014F5A-E9A6-D6AF-DAAD-9DB6FE99364F}"/>
              </a:ext>
            </a:extLst>
          </p:cNvPr>
          <p:cNvGrpSpPr/>
          <p:nvPr/>
        </p:nvGrpSpPr>
        <p:grpSpPr>
          <a:xfrm>
            <a:off x="7730837" y="0"/>
            <a:ext cx="4370120" cy="6858000"/>
            <a:chOff x="8080440" y="0"/>
            <a:chExt cx="4111560" cy="6858000"/>
          </a:xfrm>
        </p:grpSpPr>
        <p:pic>
          <p:nvPicPr>
            <p:cNvPr id="7" name="Picture 6" descr="Diagram&#10;&#10;Description automatically generated">
              <a:extLst>
                <a:ext uri="{FF2B5EF4-FFF2-40B4-BE49-F238E27FC236}">
                  <a16:creationId xmlns:a16="http://schemas.microsoft.com/office/drawing/2014/main" id="{6053E998-7799-5F81-AAFF-F01A4D68850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080440" y="0"/>
              <a:ext cx="4111560" cy="6858000"/>
            </a:xfrm>
            <a:prstGeom prst="rect">
              <a:avLst/>
            </a:prstGeom>
          </p:spPr>
        </p:pic>
        <p:sp>
          <p:nvSpPr>
            <p:cNvPr id="4" name="Rectangle 3">
              <a:extLst>
                <a:ext uri="{FF2B5EF4-FFF2-40B4-BE49-F238E27FC236}">
                  <a16:creationId xmlns:a16="http://schemas.microsoft.com/office/drawing/2014/main" id="{070A8F0B-4E77-1820-3658-DC00C800E6AC}"/>
                </a:ext>
              </a:extLst>
            </p:cNvPr>
            <p:cNvSpPr/>
            <p:nvPr/>
          </p:nvSpPr>
          <p:spPr>
            <a:xfrm>
              <a:off x="8241475" y="4619501"/>
              <a:ext cx="451263" cy="5343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9442CD82-795B-9346-A7C7-659EE1B3FBD0}"/>
              </a:ext>
            </a:extLst>
          </p:cNvPr>
          <p:cNvSpPr>
            <a:spLocks noGrp="1"/>
          </p:cNvSpPr>
          <p:nvPr>
            <p:ph type="title"/>
          </p:nvPr>
        </p:nvSpPr>
        <p:spPr/>
        <p:txBody>
          <a:bodyPr>
            <a:normAutofit/>
          </a:bodyPr>
          <a:lstStyle/>
          <a:p>
            <a:r>
              <a:rPr lang="en-GB" b="1" dirty="0">
                <a:latin typeface="American Typewriter Semibold" panose="02090604020004020304" pitchFamily="18" charset="77"/>
              </a:rPr>
              <a:t>Vehicle 2a: Fear</a:t>
            </a:r>
            <a:endParaRPr lang="en-US" b="1" dirty="0">
              <a:latin typeface="American Typewriter Semibold" panose="02090604020004020304" pitchFamily="18" charset="77"/>
            </a:endParaRPr>
          </a:p>
        </p:txBody>
      </p:sp>
      <p:sp>
        <p:nvSpPr>
          <p:cNvPr id="3" name="Content Placeholder 2">
            <a:extLst>
              <a:ext uri="{FF2B5EF4-FFF2-40B4-BE49-F238E27FC236}">
                <a16:creationId xmlns:a16="http://schemas.microsoft.com/office/drawing/2014/main" id="{F9627F03-5B12-584B-8D52-049AB20121DF}"/>
              </a:ext>
            </a:extLst>
          </p:cNvPr>
          <p:cNvSpPr>
            <a:spLocks noGrp="1"/>
          </p:cNvSpPr>
          <p:nvPr>
            <p:ph sz="half" idx="1"/>
          </p:nvPr>
        </p:nvSpPr>
        <p:spPr>
          <a:xfrm>
            <a:off x="838198" y="1825625"/>
            <a:ext cx="7091365" cy="4351338"/>
          </a:xfrm>
        </p:spPr>
        <p:txBody>
          <a:bodyPr>
            <a:normAutofit/>
          </a:bodyPr>
          <a:lstStyle/>
          <a:p>
            <a:r>
              <a:rPr lang="en-GB" sz="3200" dirty="0">
                <a:latin typeface="Arial" panose="020B0604020202020204" pitchFamily="34" charset="0"/>
                <a:cs typeface="Arial" panose="020B0604020202020204" pitchFamily="34" charset="0"/>
              </a:rPr>
              <a:t>Two</a:t>
            </a:r>
            <a:r>
              <a:rPr lang="en-GB" sz="3200" b="1" dirty="0">
                <a:latin typeface="Arial" panose="020B0604020202020204" pitchFamily="34" charset="0"/>
                <a:cs typeface="Arial" panose="020B0604020202020204" pitchFamily="34" charset="0"/>
              </a:rPr>
              <a:t> </a:t>
            </a:r>
            <a:r>
              <a:rPr lang="en-GB" sz="3200" dirty="0">
                <a:latin typeface="Arial" panose="020B0604020202020204" pitchFamily="34" charset="0"/>
                <a:cs typeface="Arial" panose="020B0604020202020204" pitchFamily="34" charset="0"/>
              </a:rPr>
              <a:t>eyes, and two motors. </a:t>
            </a:r>
          </a:p>
          <a:p>
            <a:r>
              <a:rPr lang="en-GB" sz="3200" dirty="0"/>
              <a:t>'+' indicates an </a:t>
            </a:r>
            <a:r>
              <a:rPr lang="en-GB" sz="3200" b="1" dirty="0"/>
              <a:t>excitatory</a:t>
            </a:r>
            <a:r>
              <a:rPr lang="en-GB" sz="3200" dirty="0"/>
              <a:t> connection.</a:t>
            </a:r>
          </a:p>
          <a:p>
            <a:endParaRPr lang="en-GB" sz="3200" dirty="0"/>
          </a:p>
          <a:p>
            <a:pPr marL="0" indent="0">
              <a:buNone/>
            </a:pPr>
            <a:r>
              <a:rPr lang="en-GB" sz="3200" dirty="0"/>
              <a:t>Vehicle 2a is averse to light, veering away from it, </a:t>
            </a:r>
            <a:r>
              <a:rPr lang="en-US" sz="3200" dirty="0"/>
              <a:t>“</a:t>
            </a:r>
            <a:r>
              <a:rPr lang="en-GB" sz="3200" i="1" dirty="0"/>
              <a:t>escaping until it safely reaches a place where the influence of the source is scarcely felt. Vehicle 2a is a </a:t>
            </a:r>
            <a:r>
              <a:rPr lang="en-GB" sz="3200" b="1" i="1" dirty="0"/>
              <a:t>coward</a:t>
            </a:r>
            <a:r>
              <a:rPr lang="en-GB" sz="3200" i="1" dirty="0"/>
              <a:t>, you would say.</a:t>
            </a:r>
            <a:r>
              <a:rPr lang="en-GB" sz="3200" dirty="0"/>
              <a:t>” – </a:t>
            </a:r>
            <a:r>
              <a:rPr lang="en-GB" sz="3200" dirty="0" err="1"/>
              <a:t>Braitenberg</a:t>
            </a:r>
            <a:endParaRPr lang="en-GB" sz="3200" dirty="0"/>
          </a:p>
          <a:p>
            <a:pPr marL="0" indent="0">
              <a:buNone/>
            </a:pPr>
            <a:endParaRPr lang="en-GB" sz="3200" dirty="0"/>
          </a:p>
        </p:txBody>
      </p:sp>
      <p:pic>
        <p:nvPicPr>
          <p:cNvPr id="8" name="Picture 7" descr="Shape&#10;&#10;Description automatically generated">
            <a:extLst>
              <a:ext uri="{FF2B5EF4-FFF2-40B4-BE49-F238E27FC236}">
                <a16:creationId xmlns:a16="http://schemas.microsoft.com/office/drawing/2014/main" id="{1CEEF0C3-C149-F57F-6C0E-2B39060894C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419166" y="0"/>
            <a:ext cx="1772834" cy="1776323"/>
          </a:xfrm>
          <a:prstGeom prst="rect">
            <a:avLst/>
          </a:prstGeom>
        </p:spPr>
      </p:pic>
    </p:spTree>
    <p:extLst>
      <p:ext uri="{BB962C8B-B14F-4D97-AF65-F5344CB8AC3E}">
        <p14:creationId xmlns:p14="http://schemas.microsoft.com/office/powerpoint/2010/main" val="3628752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0B2C0-40FC-4856-84C6-C46B4A400B56}"/>
              </a:ext>
            </a:extLst>
          </p:cNvPr>
          <p:cNvSpPr>
            <a:spLocks noGrp="1"/>
          </p:cNvSpPr>
          <p:nvPr>
            <p:ph type="title"/>
          </p:nvPr>
        </p:nvSpPr>
        <p:spPr/>
        <p:txBody>
          <a:bodyPr/>
          <a:lstStyle/>
          <a:p>
            <a:r>
              <a:rPr lang="en-US" b="1" dirty="0">
                <a:latin typeface="American Typewriter Semibold" panose="02090604020004020304" pitchFamily="18" charset="77"/>
              </a:rPr>
              <a:t>Vehicle 2a Simulator</a:t>
            </a:r>
          </a:p>
        </p:txBody>
      </p:sp>
      <p:sp>
        <p:nvSpPr>
          <p:cNvPr id="4" name="Content Placeholder 3">
            <a:extLst>
              <a:ext uri="{FF2B5EF4-FFF2-40B4-BE49-F238E27FC236}">
                <a16:creationId xmlns:a16="http://schemas.microsoft.com/office/drawing/2014/main" id="{1158525E-AF88-5219-BA89-9569624B0680}"/>
              </a:ext>
            </a:extLst>
          </p:cNvPr>
          <p:cNvSpPr>
            <a:spLocks noGrp="1"/>
          </p:cNvSpPr>
          <p:nvPr>
            <p:ph sz="half" idx="2"/>
          </p:nvPr>
        </p:nvSpPr>
        <p:spPr>
          <a:xfrm>
            <a:off x="838199" y="1937964"/>
            <a:ext cx="6310746" cy="4351338"/>
          </a:xfrm>
        </p:spPr>
        <p:txBody>
          <a:bodyPr>
            <a:normAutofit/>
          </a:bodyPr>
          <a:lstStyle/>
          <a:p>
            <a:r>
              <a:rPr lang="en-GB" sz="3200" dirty="0"/>
              <a:t>Vehicle </a:t>
            </a:r>
            <a:r>
              <a:rPr lang="en-GB" sz="3200" b="1" dirty="0"/>
              <a:t>2a</a:t>
            </a:r>
            <a:r>
              <a:rPr lang="en-GB" sz="3200" dirty="0"/>
              <a:t> connects each sensor to the motor on the same side. </a:t>
            </a:r>
          </a:p>
          <a:p>
            <a:r>
              <a:rPr lang="en-GB" sz="3200" dirty="0"/>
              <a:t>If the light is brighter on one side of the vehicle, the motor on that side runs faster causing it to turn away from it.</a:t>
            </a:r>
            <a:endParaRPr lang="en-US" sz="3200" dirty="0"/>
          </a:p>
        </p:txBody>
      </p:sp>
      <p:pic>
        <p:nvPicPr>
          <p:cNvPr id="6" name="Picture 5">
            <a:extLst>
              <a:ext uri="{FF2B5EF4-FFF2-40B4-BE49-F238E27FC236}">
                <a16:creationId xmlns:a16="http://schemas.microsoft.com/office/drawing/2014/main" id="{1F401A82-16DA-1F3B-C453-AAFAD2320D8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471543" y="1363178"/>
            <a:ext cx="4397858" cy="4131644"/>
          </a:xfrm>
          <a:prstGeom prst="rect">
            <a:avLst/>
          </a:prstGeom>
        </p:spPr>
      </p:pic>
      <p:sp>
        <p:nvSpPr>
          <p:cNvPr id="8" name="TextBox 7">
            <a:extLst>
              <a:ext uri="{FF2B5EF4-FFF2-40B4-BE49-F238E27FC236}">
                <a16:creationId xmlns:a16="http://schemas.microsoft.com/office/drawing/2014/main" id="{C631F406-A989-B2DF-3AD5-7A4C4ED60541}"/>
              </a:ext>
            </a:extLst>
          </p:cNvPr>
          <p:cNvSpPr txBox="1"/>
          <p:nvPr/>
        </p:nvSpPr>
        <p:spPr>
          <a:xfrm>
            <a:off x="6946900" y="5557961"/>
            <a:ext cx="5245099" cy="800219"/>
          </a:xfrm>
          <a:prstGeom prst="rect">
            <a:avLst/>
          </a:prstGeom>
          <a:noFill/>
        </p:spPr>
        <p:txBody>
          <a:bodyPr wrap="square" rtlCol="0">
            <a:spAutoFit/>
          </a:bodyPr>
          <a:lstStyle/>
          <a:p>
            <a:pPr algn="ctr"/>
            <a:r>
              <a:rPr lang="en-US" sz="2800" b="1" dirty="0"/>
              <a:t>https://</a:t>
            </a:r>
            <a:r>
              <a:rPr lang="en-US" sz="2800" b="1" dirty="0" err="1"/>
              <a:t>go.uwe.ac.uk</a:t>
            </a:r>
            <a:r>
              <a:rPr lang="en-US" sz="2800" b="1" dirty="0"/>
              <a:t>/v2</a:t>
            </a:r>
          </a:p>
          <a:p>
            <a:endParaRPr lang="en-US" dirty="0"/>
          </a:p>
        </p:txBody>
      </p:sp>
    </p:spTree>
    <p:extLst>
      <p:ext uri="{BB962C8B-B14F-4D97-AF65-F5344CB8AC3E}">
        <p14:creationId xmlns:p14="http://schemas.microsoft.com/office/powerpoint/2010/main" val="2267235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picture containing shape&#10;&#10;Description automatically generated">
            <a:extLst>
              <a:ext uri="{FF2B5EF4-FFF2-40B4-BE49-F238E27FC236}">
                <a16:creationId xmlns:a16="http://schemas.microsoft.com/office/drawing/2014/main" id="{A85FB442-D3E9-147D-088A-E2F15C1376CF}"/>
              </a:ext>
            </a:extLst>
          </p:cNvPr>
          <p:cNvPicPr>
            <a:picLocks noGrp="1" noChangeAspect="1"/>
          </p:cNvPicPr>
          <p:nvPr>
            <p:ph sz="half" idx="1"/>
          </p:nvPr>
        </p:nvPicPr>
        <p:blipFill rotWithShape="1">
          <a:blip r:embed="rId2" cstate="screen">
            <a:extLst>
              <a:ext uri="{28A0092B-C50C-407E-A947-70E740481C1C}">
                <a14:useLocalDpi xmlns:a14="http://schemas.microsoft.com/office/drawing/2010/main"/>
              </a:ext>
            </a:extLst>
          </a:blip>
          <a:srcRect/>
          <a:stretch/>
        </p:blipFill>
        <p:spPr>
          <a:xfrm>
            <a:off x="0" y="979131"/>
            <a:ext cx="5176836" cy="5878870"/>
          </a:xfrm>
        </p:spPr>
      </p:pic>
      <p:sp>
        <p:nvSpPr>
          <p:cNvPr id="2" name="Title 1">
            <a:extLst>
              <a:ext uri="{FF2B5EF4-FFF2-40B4-BE49-F238E27FC236}">
                <a16:creationId xmlns:a16="http://schemas.microsoft.com/office/drawing/2014/main" id="{EC657B55-ED04-3526-526A-8D72E246E930}"/>
              </a:ext>
            </a:extLst>
          </p:cNvPr>
          <p:cNvSpPr>
            <a:spLocks noGrp="1"/>
          </p:cNvSpPr>
          <p:nvPr>
            <p:ph type="title"/>
          </p:nvPr>
        </p:nvSpPr>
        <p:spPr>
          <a:xfrm>
            <a:off x="414339" y="365125"/>
            <a:ext cx="7477126" cy="1325563"/>
          </a:xfrm>
        </p:spPr>
        <p:txBody>
          <a:bodyPr/>
          <a:lstStyle/>
          <a:p>
            <a:r>
              <a:rPr lang="en-US" b="1" dirty="0">
                <a:latin typeface="American Typewriter Semibold" panose="02090604020004020304" pitchFamily="18" charset="77"/>
              </a:rPr>
              <a:t>Photocells for Eyes</a:t>
            </a:r>
          </a:p>
        </p:txBody>
      </p:sp>
      <p:sp>
        <p:nvSpPr>
          <p:cNvPr id="4" name="Content Placeholder 3">
            <a:extLst>
              <a:ext uri="{FF2B5EF4-FFF2-40B4-BE49-F238E27FC236}">
                <a16:creationId xmlns:a16="http://schemas.microsoft.com/office/drawing/2014/main" id="{921110E3-C249-CED7-AEB4-57B712862A98}"/>
              </a:ext>
            </a:extLst>
          </p:cNvPr>
          <p:cNvSpPr>
            <a:spLocks noGrp="1"/>
          </p:cNvSpPr>
          <p:nvPr>
            <p:ph sz="half" idx="2"/>
          </p:nvPr>
        </p:nvSpPr>
        <p:spPr>
          <a:xfrm>
            <a:off x="5386388" y="3957336"/>
            <a:ext cx="6805612" cy="2900664"/>
          </a:xfrm>
        </p:spPr>
        <p:txBody>
          <a:bodyPr>
            <a:normAutofit/>
          </a:bodyPr>
          <a:lstStyle/>
          <a:p>
            <a:r>
              <a:rPr lang="en-US" sz="3200" dirty="0"/>
              <a:t>Grab a pair of photocell ‘eyes’</a:t>
            </a:r>
          </a:p>
          <a:p>
            <a:r>
              <a:rPr lang="en-US" sz="3200" dirty="0"/>
              <a:t>The </a:t>
            </a:r>
            <a:r>
              <a:rPr lang="en-US" sz="3200" dirty="0" err="1"/>
              <a:t>colours</a:t>
            </a:r>
            <a:r>
              <a:rPr lang="en-US" sz="3200" dirty="0"/>
              <a:t> don’t matter</a:t>
            </a:r>
          </a:p>
          <a:p>
            <a:r>
              <a:rPr lang="en-US" sz="3200" dirty="0"/>
              <a:t>Insert them into the sockets with the blue wire frontmost (but in the middle).</a:t>
            </a:r>
          </a:p>
        </p:txBody>
      </p:sp>
      <p:pic>
        <p:nvPicPr>
          <p:cNvPr id="8" name="Picture 7">
            <a:extLst>
              <a:ext uri="{FF2B5EF4-FFF2-40B4-BE49-F238E27FC236}">
                <a16:creationId xmlns:a16="http://schemas.microsoft.com/office/drawing/2014/main" id="{6E03EF10-8E1F-A864-E72B-538C50CECA7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772401" y="-23812"/>
            <a:ext cx="4419600" cy="3981148"/>
          </a:xfrm>
          <a:prstGeom prst="rect">
            <a:avLst/>
          </a:prstGeom>
        </p:spPr>
      </p:pic>
    </p:spTree>
    <p:extLst>
      <p:ext uri="{BB962C8B-B14F-4D97-AF65-F5344CB8AC3E}">
        <p14:creationId xmlns:p14="http://schemas.microsoft.com/office/powerpoint/2010/main" val="1902428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1B351F2-D557-FCD6-D4F1-E549898B9D66}"/>
              </a:ext>
            </a:extLst>
          </p:cNvPr>
          <p:cNvPicPr>
            <a:picLocks noGrp="1" noChangeAspect="1"/>
          </p:cNvPicPr>
          <p:nvPr>
            <p:ph sz="half" idx="2"/>
          </p:nvPr>
        </p:nvPicPr>
        <p:blipFill rotWithShape="1">
          <a:blip r:embed="rId3" cstate="screen">
            <a:extLst>
              <a:ext uri="{28A0092B-C50C-407E-A947-70E740481C1C}">
                <a14:useLocalDpi xmlns:a14="http://schemas.microsoft.com/office/drawing/2010/main"/>
              </a:ext>
            </a:extLst>
          </a:blip>
          <a:srcRect/>
          <a:stretch/>
        </p:blipFill>
        <p:spPr>
          <a:xfrm>
            <a:off x="7144940" y="1027906"/>
            <a:ext cx="5047060" cy="5830094"/>
          </a:xfrm>
        </p:spPr>
      </p:pic>
      <p:sp>
        <p:nvSpPr>
          <p:cNvPr id="3" name="Content Placeholder 2">
            <a:extLst>
              <a:ext uri="{FF2B5EF4-FFF2-40B4-BE49-F238E27FC236}">
                <a16:creationId xmlns:a16="http://schemas.microsoft.com/office/drawing/2014/main" id="{BF7566D5-0348-4DC0-5AD2-51DF02DE8025}"/>
              </a:ext>
            </a:extLst>
          </p:cNvPr>
          <p:cNvSpPr>
            <a:spLocks noGrp="1"/>
          </p:cNvSpPr>
          <p:nvPr>
            <p:ph sz="half" idx="1"/>
          </p:nvPr>
        </p:nvSpPr>
        <p:spPr>
          <a:xfrm>
            <a:off x="838200" y="1666097"/>
            <a:ext cx="6399735" cy="5039893"/>
          </a:xfrm>
        </p:spPr>
        <p:txBody>
          <a:bodyPr>
            <a:normAutofit fontScale="92500" lnSpcReduction="10000"/>
          </a:bodyPr>
          <a:lstStyle/>
          <a:p>
            <a:r>
              <a:rPr lang="en-GB" sz="3500" dirty="0"/>
              <a:t>When light falls on the cell, its resistance drops and the signal is pulled high.</a:t>
            </a:r>
          </a:p>
          <a:p>
            <a:r>
              <a:rPr lang="en-GB" sz="3500" dirty="0"/>
              <a:t>Connect the left eye to pin 0, </a:t>
            </a:r>
            <a:br>
              <a:rPr lang="en-GB" sz="3500" dirty="0"/>
            </a:br>
            <a:r>
              <a:rPr lang="en-GB" sz="3500" dirty="0"/>
              <a:t>and the right eye to pin 1 to control the left and right motors.</a:t>
            </a:r>
          </a:p>
          <a:p>
            <a:r>
              <a:rPr lang="en-GB" sz="3500" dirty="0"/>
              <a:t>Get the </a:t>
            </a:r>
            <a:r>
              <a:rPr lang="en-GB" sz="3500" b="1" dirty="0"/>
              <a:t>vehicle2.py </a:t>
            </a:r>
            <a:r>
              <a:rPr lang="en-GB" sz="3500" dirty="0"/>
              <a:t>code from </a:t>
            </a:r>
            <a:r>
              <a:rPr lang="en-GB" sz="3500" dirty="0">
                <a:hlinkClick r:id="rId4"/>
              </a:rPr>
              <a:t>https://go.uwe.ac.uk/cybsoc1</a:t>
            </a:r>
            <a:endParaRPr lang="en-GB" sz="3500" dirty="0"/>
          </a:p>
          <a:p>
            <a:r>
              <a:rPr lang="en-GB" sz="3500" dirty="0"/>
              <a:t>Flash the code</a:t>
            </a:r>
          </a:p>
          <a:p>
            <a:r>
              <a:rPr lang="en-GB" sz="3500" dirty="0"/>
              <a:t>Shade its eyes or use the torch to steer it</a:t>
            </a:r>
          </a:p>
          <a:p>
            <a:endParaRPr lang="en-US" dirty="0"/>
          </a:p>
        </p:txBody>
      </p:sp>
      <p:sp>
        <p:nvSpPr>
          <p:cNvPr id="2" name="Title 1">
            <a:extLst>
              <a:ext uri="{FF2B5EF4-FFF2-40B4-BE49-F238E27FC236}">
                <a16:creationId xmlns:a16="http://schemas.microsoft.com/office/drawing/2014/main" id="{22FDC29D-E9AA-3EDE-115C-403E021259BD}"/>
              </a:ext>
            </a:extLst>
          </p:cNvPr>
          <p:cNvSpPr>
            <a:spLocks noGrp="1"/>
          </p:cNvSpPr>
          <p:nvPr>
            <p:ph type="title"/>
          </p:nvPr>
        </p:nvSpPr>
        <p:spPr/>
        <p:txBody>
          <a:bodyPr/>
          <a:lstStyle/>
          <a:p>
            <a:r>
              <a:rPr lang="en-US" b="1" dirty="0">
                <a:latin typeface="American Typewriter Semibold" panose="02090604020004020304" pitchFamily="18" charset="77"/>
              </a:rPr>
              <a:t>Wires for Brains</a:t>
            </a:r>
          </a:p>
        </p:txBody>
      </p:sp>
      <p:pic>
        <p:nvPicPr>
          <p:cNvPr id="8" name="Picture 7" descr="A picture containing text, electronics&#10;&#10;Description automatically generated">
            <a:extLst>
              <a:ext uri="{FF2B5EF4-FFF2-40B4-BE49-F238E27FC236}">
                <a16:creationId xmlns:a16="http://schemas.microsoft.com/office/drawing/2014/main" id="{0A7AC5BC-D011-34CC-8235-05622A5A29BC}"/>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958741" y="28065"/>
            <a:ext cx="5085342" cy="1101488"/>
          </a:xfrm>
          <a:prstGeom prst="rect">
            <a:avLst/>
          </a:prstGeom>
        </p:spPr>
      </p:pic>
    </p:spTree>
    <p:extLst>
      <p:ext uri="{BB962C8B-B14F-4D97-AF65-F5344CB8AC3E}">
        <p14:creationId xmlns:p14="http://schemas.microsoft.com/office/powerpoint/2010/main" val="23667919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D6C74-E7ED-99BF-A23F-CFA6FC034457}"/>
              </a:ext>
            </a:extLst>
          </p:cNvPr>
          <p:cNvSpPr>
            <a:spLocks noGrp="1"/>
          </p:cNvSpPr>
          <p:nvPr>
            <p:ph type="title"/>
          </p:nvPr>
        </p:nvSpPr>
        <p:spPr/>
        <p:txBody>
          <a:bodyPr/>
          <a:lstStyle/>
          <a:p>
            <a:r>
              <a:rPr lang="en-US" b="1" dirty="0">
                <a:latin typeface="American Typewriter Semibold" panose="02090604020004020304" pitchFamily="18" charset="77"/>
              </a:rPr>
              <a:t>Vehicle2.py</a:t>
            </a:r>
          </a:p>
        </p:txBody>
      </p:sp>
      <p:sp>
        <p:nvSpPr>
          <p:cNvPr id="8" name="Content Placeholder 7">
            <a:extLst>
              <a:ext uri="{FF2B5EF4-FFF2-40B4-BE49-F238E27FC236}">
                <a16:creationId xmlns:a16="http://schemas.microsoft.com/office/drawing/2014/main" id="{5213D90F-15D3-FF54-20F2-DF3B6795F6E0}"/>
              </a:ext>
            </a:extLst>
          </p:cNvPr>
          <p:cNvSpPr>
            <a:spLocks noGrp="1"/>
          </p:cNvSpPr>
          <p:nvPr>
            <p:ph sz="half" idx="1"/>
          </p:nvPr>
        </p:nvSpPr>
        <p:spPr>
          <a:xfrm>
            <a:off x="838200" y="1690688"/>
            <a:ext cx="10277104" cy="2164484"/>
          </a:xfrm>
        </p:spPr>
        <p:txBody>
          <a:bodyPr>
            <a:normAutofit/>
          </a:bodyPr>
          <a:lstStyle/>
          <a:p>
            <a:r>
              <a:rPr lang="en-US" sz="3200" dirty="0"/>
              <a:t>Reads data from pin0 into variable a (mapped to 0-1)</a:t>
            </a:r>
          </a:p>
          <a:p>
            <a:r>
              <a:rPr lang="en-US" sz="3200" dirty="0"/>
              <a:t>Reads data from pin1 into variable b (mapped to 0-1)</a:t>
            </a:r>
          </a:p>
          <a:p>
            <a:r>
              <a:rPr lang="en-US" sz="3200" dirty="0"/>
              <a:t>Conditioned values a, b sent to left, right motors</a:t>
            </a:r>
          </a:p>
        </p:txBody>
      </p:sp>
      <p:pic>
        <p:nvPicPr>
          <p:cNvPr id="9" name="Content Placeholder 5">
            <a:extLst>
              <a:ext uri="{FF2B5EF4-FFF2-40B4-BE49-F238E27FC236}">
                <a16:creationId xmlns:a16="http://schemas.microsoft.com/office/drawing/2014/main" id="{FC57B5DE-62F8-A51A-3E89-B302DD15F7E2}"/>
              </a:ext>
            </a:extLst>
          </p:cNvPr>
          <p:cNvPicPr>
            <a:picLocks noChangeAspect="1"/>
          </p:cNvPicPr>
          <p:nvPr/>
        </p:nvPicPr>
        <p:blipFill>
          <a:blip r:embed="rId3"/>
          <a:stretch>
            <a:fillRect/>
          </a:stretch>
        </p:blipFill>
        <p:spPr>
          <a:xfrm>
            <a:off x="838200" y="3665310"/>
            <a:ext cx="11310258" cy="2827565"/>
          </a:xfrm>
          <a:prstGeom prst="rect">
            <a:avLst/>
          </a:prstGeom>
        </p:spPr>
      </p:pic>
    </p:spTree>
    <p:extLst>
      <p:ext uri="{BB962C8B-B14F-4D97-AF65-F5344CB8AC3E}">
        <p14:creationId xmlns:p14="http://schemas.microsoft.com/office/powerpoint/2010/main" val="23666767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8EE12-D077-0E4C-9561-EC8D78D233B2}"/>
              </a:ext>
            </a:extLst>
          </p:cNvPr>
          <p:cNvSpPr>
            <a:spLocks noGrp="1"/>
          </p:cNvSpPr>
          <p:nvPr>
            <p:ph type="title"/>
          </p:nvPr>
        </p:nvSpPr>
        <p:spPr>
          <a:xfrm>
            <a:off x="838200" y="365125"/>
            <a:ext cx="10515600" cy="1864261"/>
          </a:xfrm>
        </p:spPr>
        <p:txBody>
          <a:bodyPr>
            <a:normAutofit/>
          </a:bodyPr>
          <a:lstStyle/>
          <a:p>
            <a:r>
              <a:rPr lang="en-US" b="1" dirty="0">
                <a:latin typeface="American Typewriter Semibold" panose="02090604020004020304" pitchFamily="18" charset="77"/>
              </a:rPr>
              <a:t>Vehicles</a:t>
            </a:r>
            <a:br>
              <a:rPr lang="en-US" dirty="0">
                <a:latin typeface="American Typewriter" panose="02090604020004020304" pitchFamily="18" charset="77"/>
              </a:rPr>
            </a:br>
            <a:r>
              <a:rPr lang="en-US" sz="2800" b="1" dirty="0">
                <a:latin typeface="American Typewriter Semibold" panose="02090604020004020304" pitchFamily="18" charset="77"/>
                <a:cs typeface="Arial" panose="020B0604020202020204" pitchFamily="34" charset="0"/>
              </a:rPr>
              <a:t>Experiments in Synthetic Psychology</a:t>
            </a:r>
            <a:br>
              <a:rPr lang="en-US" sz="2800" dirty="0">
                <a:latin typeface="Arial" panose="020B0604020202020204" pitchFamily="34" charset="0"/>
                <a:cs typeface="Arial" panose="020B0604020202020204" pitchFamily="34" charset="0"/>
              </a:rPr>
            </a:br>
            <a:r>
              <a:rPr lang="en-US" sz="2200" dirty="0">
                <a:latin typeface="Arial" panose="020B0604020202020204" pitchFamily="34" charset="0"/>
                <a:cs typeface="Arial" panose="020B0604020202020204" pitchFamily="34" charset="0"/>
              </a:rPr>
              <a:t>by </a:t>
            </a:r>
            <a:r>
              <a:rPr lang="en-GB" sz="3200" dirty="0">
                <a:latin typeface="Arial" panose="020B0604020202020204" pitchFamily="34" charset="0"/>
                <a:cs typeface="Arial" panose="020B0604020202020204" pitchFamily="34" charset="0"/>
              </a:rPr>
              <a:t>Valentino </a:t>
            </a:r>
            <a:r>
              <a:rPr lang="en-GB" sz="3200" dirty="0" err="1">
                <a:latin typeface="Arial" panose="020B0604020202020204" pitchFamily="34" charset="0"/>
                <a:cs typeface="Arial" panose="020B0604020202020204" pitchFamily="34" charset="0"/>
              </a:rPr>
              <a:t>Braitenberg</a:t>
            </a:r>
            <a:r>
              <a:rPr lang="en-GB" sz="3200" dirty="0">
                <a:latin typeface="Arial" panose="020B0604020202020204" pitchFamily="34" charset="0"/>
                <a:cs typeface="Arial" panose="020B0604020202020204" pitchFamily="34" charset="0"/>
              </a:rPr>
              <a:t> (1984)</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E46EDD3C-5CCC-554A-9D6C-9519F3978739}"/>
              </a:ext>
            </a:extLst>
          </p:cNvPr>
          <p:cNvSpPr>
            <a:spLocks noGrp="1"/>
          </p:cNvSpPr>
          <p:nvPr>
            <p:ph sz="half" idx="1"/>
          </p:nvPr>
        </p:nvSpPr>
        <p:spPr>
          <a:xfrm>
            <a:off x="736270" y="2410690"/>
            <a:ext cx="6951107" cy="4447309"/>
          </a:xfrm>
        </p:spPr>
        <p:txBody>
          <a:bodyPr>
            <a:normAutofit/>
          </a:bodyPr>
          <a:lstStyle/>
          <a:p>
            <a:pPr marL="0" indent="0">
              <a:buNone/>
            </a:pPr>
            <a:r>
              <a:rPr lang="en-GB" sz="3200" i="1" dirty="0"/>
              <a:t>“Get used to a way of thinking in which the hardware of the realization of an idea is much less important than the idea itself. Norbert Wiener was emphatic about this when he formulated the title of his famous book: Cybernetics, or Control and Communication in Animals and Machines.” </a:t>
            </a:r>
            <a:r>
              <a:rPr lang="en-GB" sz="3200" dirty="0"/>
              <a:t>– </a:t>
            </a:r>
            <a:r>
              <a:rPr lang="en-GB" sz="3200" dirty="0" err="1"/>
              <a:t>Braitenberg</a:t>
            </a:r>
            <a:endParaRPr lang="en-GB" dirty="0"/>
          </a:p>
          <a:p>
            <a:endParaRPr lang="en-GB" dirty="0"/>
          </a:p>
          <a:p>
            <a:endParaRPr lang="en-US" dirty="0"/>
          </a:p>
        </p:txBody>
      </p:sp>
      <p:pic>
        <p:nvPicPr>
          <p:cNvPr id="16" name="Content Placeholder 5">
            <a:extLst>
              <a:ext uri="{FF2B5EF4-FFF2-40B4-BE49-F238E27FC236}">
                <a16:creationId xmlns:a16="http://schemas.microsoft.com/office/drawing/2014/main" id="{13E5B658-A7B2-6153-387F-E39C81071CD4}"/>
              </a:ext>
            </a:extLst>
          </p:cNvPr>
          <p:cNvPicPr>
            <a:picLocks noChangeAspect="1"/>
          </p:cNvPicPr>
          <p:nvPr/>
        </p:nvPicPr>
        <p:blipFill>
          <a:blip r:embed="rId3"/>
          <a:stretch>
            <a:fillRect/>
          </a:stretch>
        </p:blipFill>
        <p:spPr>
          <a:xfrm>
            <a:off x="7687377" y="0"/>
            <a:ext cx="4504623" cy="6858000"/>
          </a:xfrm>
          <a:prstGeom prst="rect">
            <a:avLst/>
          </a:prstGeom>
        </p:spPr>
      </p:pic>
    </p:spTree>
    <p:extLst>
      <p:ext uri="{BB962C8B-B14F-4D97-AF65-F5344CB8AC3E}">
        <p14:creationId xmlns:p14="http://schemas.microsoft.com/office/powerpoint/2010/main" val="25976427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2CD82-795B-9346-A7C7-659EE1B3FBD0}"/>
              </a:ext>
            </a:extLst>
          </p:cNvPr>
          <p:cNvSpPr>
            <a:spLocks noGrp="1"/>
          </p:cNvSpPr>
          <p:nvPr>
            <p:ph type="title"/>
          </p:nvPr>
        </p:nvSpPr>
        <p:spPr/>
        <p:txBody>
          <a:bodyPr>
            <a:normAutofit/>
          </a:bodyPr>
          <a:lstStyle/>
          <a:p>
            <a:r>
              <a:rPr lang="en-GB" b="1" dirty="0">
                <a:latin typeface="American Typewriter Semibold" panose="02090604020004020304" pitchFamily="18" charset="77"/>
              </a:rPr>
              <a:t>Vehicle 2b: Aggression</a:t>
            </a:r>
            <a:endParaRPr lang="en-US" b="1" dirty="0">
              <a:latin typeface="American Typewriter Semibold" panose="02090604020004020304" pitchFamily="18" charset="77"/>
            </a:endParaRPr>
          </a:p>
        </p:txBody>
      </p:sp>
      <p:sp>
        <p:nvSpPr>
          <p:cNvPr id="3" name="Content Placeholder 2">
            <a:extLst>
              <a:ext uri="{FF2B5EF4-FFF2-40B4-BE49-F238E27FC236}">
                <a16:creationId xmlns:a16="http://schemas.microsoft.com/office/drawing/2014/main" id="{F9627F03-5B12-584B-8D52-049AB20121DF}"/>
              </a:ext>
            </a:extLst>
          </p:cNvPr>
          <p:cNvSpPr>
            <a:spLocks noGrp="1"/>
          </p:cNvSpPr>
          <p:nvPr>
            <p:ph sz="half" idx="1"/>
          </p:nvPr>
        </p:nvSpPr>
        <p:spPr>
          <a:xfrm>
            <a:off x="838198" y="1825625"/>
            <a:ext cx="7019927" cy="4667250"/>
          </a:xfrm>
        </p:spPr>
        <p:txBody>
          <a:bodyPr>
            <a:normAutofit/>
          </a:bodyPr>
          <a:lstStyle/>
          <a:p>
            <a:pPr marL="0" indent="0">
              <a:buNone/>
            </a:pPr>
            <a:r>
              <a:rPr lang="en-US" sz="3200" dirty="0"/>
              <a:t>“</a:t>
            </a:r>
            <a:r>
              <a:rPr lang="en-GB" sz="3200" i="1" dirty="0"/>
              <a:t>Vehicle 2b. It, too, is excited by the presence of sources, but resolutely turns toward them and hits them with high velocity, as if it wanted to destroy them. Vehicle 2b is </a:t>
            </a:r>
            <a:r>
              <a:rPr lang="en-GB" sz="3200" b="1" i="1" dirty="0"/>
              <a:t>aggressive</a:t>
            </a:r>
            <a:r>
              <a:rPr lang="en-GB" sz="3200" i="1" dirty="0"/>
              <a:t>, obviously.</a:t>
            </a:r>
            <a:r>
              <a:rPr lang="en-GB" sz="3200" dirty="0"/>
              <a:t>” – </a:t>
            </a:r>
            <a:r>
              <a:rPr lang="en-GB" sz="3200" dirty="0" err="1"/>
              <a:t>Braitenberg</a:t>
            </a:r>
            <a:endParaRPr lang="en-GB" sz="3200" dirty="0"/>
          </a:p>
        </p:txBody>
      </p:sp>
      <p:pic>
        <p:nvPicPr>
          <p:cNvPr id="8" name="Content Placeholder 5" descr="Diagram&#10;&#10;Description automatically generated">
            <a:extLst>
              <a:ext uri="{FF2B5EF4-FFF2-40B4-BE49-F238E27FC236}">
                <a16:creationId xmlns:a16="http://schemas.microsoft.com/office/drawing/2014/main" id="{D7998B23-CD9A-0666-A43E-C98741BC9BC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151484" y="0"/>
            <a:ext cx="3919537" cy="6869378"/>
          </a:xfrm>
          <a:prstGeom prst="rect">
            <a:avLst/>
          </a:prstGeom>
        </p:spPr>
      </p:pic>
    </p:spTree>
    <p:extLst>
      <p:ext uri="{BB962C8B-B14F-4D97-AF65-F5344CB8AC3E}">
        <p14:creationId xmlns:p14="http://schemas.microsoft.com/office/powerpoint/2010/main" val="36003510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2CD82-795B-9346-A7C7-659EE1B3FBD0}"/>
              </a:ext>
            </a:extLst>
          </p:cNvPr>
          <p:cNvSpPr>
            <a:spLocks noGrp="1"/>
          </p:cNvSpPr>
          <p:nvPr>
            <p:ph type="title"/>
          </p:nvPr>
        </p:nvSpPr>
        <p:spPr/>
        <p:txBody>
          <a:bodyPr>
            <a:normAutofit/>
          </a:bodyPr>
          <a:lstStyle/>
          <a:p>
            <a:r>
              <a:rPr lang="en-GB" b="1" dirty="0">
                <a:latin typeface="American Typewriter Semibold" panose="02090604020004020304" pitchFamily="18" charset="77"/>
              </a:rPr>
              <a:t>Vehicle 2b Simulator</a:t>
            </a:r>
            <a:endParaRPr lang="en-US" b="1" dirty="0">
              <a:latin typeface="American Typewriter Semibold" panose="02090604020004020304" pitchFamily="18" charset="77"/>
            </a:endParaRPr>
          </a:p>
        </p:txBody>
      </p:sp>
      <p:sp>
        <p:nvSpPr>
          <p:cNvPr id="3" name="Content Placeholder 2">
            <a:extLst>
              <a:ext uri="{FF2B5EF4-FFF2-40B4-BE49-F238E27FC236}">
                <a16:creationId xmlns:a16="http://schemas.microsoft.com/office/drawing/2014/main" id="{F9627F03-5B12-584B-8D52-049AB20121DF}"/>
              </a:ext>
            </a:extLst>
          </p:cNvPr>
          <p:cNvSpPr>
            <a:spLocks noGrp="1"/>
          </p:cNvSpPr>
          <p:nvPr>
            <p:ph sz="half" idx="1"/>
          </p:nvPr>
        </p:nvSpPr>
        <p:spPr>
          <a:xfrm>
            <a:off x="838198" y="1825625"/>
            <a:ext cx="6534151" cy="4351338"/>
          </a:xfrm>
        </p:spPr>
        <p:txBody>
          <a:bodyPr>
            <a:normAutofit/>
          </a:bodyPr>
          <a:lstStyle/>
          <a:p>
            <a:r>
              <a:rPr lang="en-GB" sz="3200" dirty="0"/>
              <a:t>Vehicle </a:t>
            </a:r>
            <a:r>
              <a:rPr lang="en-GB" sz="3200" b="1" dirty="0"/>
              <a:t>2b</a:t>
            </a:r>
            <a:r>
              <a:rPr lang="en-GB" sz="3200" dirty="0"/>
              <a:t> connects each sensor to the motor on the opposite side. </a:t>
            </a:r>
          </a:p>
          <a:p>
            <a:r>
              <a:rPr lang="en-GB" sz="3200" dirty="0"/>
              <a:t>If the light is brighter on one side of the vehicle, the motor on that side runs faster causing it to head towards the light.</a:t>
            </a:r>
            <a:endParaRPr lang="en-US" sz="3200" dirty="0"/>
          </a:p>
        </p:txBody>
      </p:sp>
      <p:pic>
        <p:nvPicPr>
          <p:cNvPr id="7" name="Content Placeholder 6">
            <a:extLst>
              <a:ext uri="{FF2B5EF4-FFF2-40B4-BE49-F238E27FC236}">
                <a16:creationId xmlns:a16="http://schemas.microsoft.com/office/drawing/2014/main" id="{09087E65-8037-634E-B8D0-6D2B6237CCDA}"/>
              </a:ext>
            </a:extLst>
          </p:cNvPr>
          <p:cNvPicPr>
            <a:picLocks noGrp="1" noChangeAspect="1"/>
          </p:cNvPicPr>
          <p:nvPr>
            <p:ph sz="half" idx="2"/>
          </p:nvPr>
        </p:nvPicPr>
        <p:blipFill>
          <a:blip r:embed="rId3"/>
          <a:stretch>
            <a:fillRect/>
          </a:stretch>
        </p:blipFill>
        <p:spPr>
          <a:xfrm>
            <a:off x="7372349" y="1587347"/>
            <a:ext cx="4687801" cy="4499128"/>
          </a:xfrm>
        </p:spPr>
      </p:pic>
      <p:sp>
        <p:nvSpPr>
          <p:cNvPr id="4" name="TextBox 3">
            <a:extLst>
              <a:ext uri="{FF2B5EF4-FFF2-40B4-BE49-F238E27FC236}">
                <a16:creationId xmlns:a16="http://schemas.microsoft.com/office/drawing/2014/main" id="{04A91CCF-B92F-E0ED-109B-0ED4D1D1590B}"/>
              </a:ext>
            </a:extLst>
          </p:cNvPr>
          <p:cNvSpPr txBox="1"/>
          <p:nvPr/>
        </p:nvSpPr>
        <p:spPr>
          <a:xfrm>
            <a:off x="7372350" y="6086475"/>
            <a:ext cx="4514850" cy="800219"/>
          </a:xfrm>
          <a:prstGeom prst="rect">
            <a:avLst/>
          </a:prstGeom>
          <a:noFill/>
        </p:spPr>
        <p:txBody>
          <a:bodyPr wrap="square" rtlCol="0">
            <a:spAutoFit/>
          </a:bodyPr>
          <a:lstStyle/>
          <a:p>
            <a:pPr algn="ctr"/>
            <a:r>
              <a:rPr lang="en-US" sz="2800" b="1" dirty="0"/>
              <a:t>https://</a:t>
            </a:r>
            <a:r>
              <a:rPr lang="en-US" sz="2800" b="1" dirty="0" err="1"/>
              <a:t>go.uwe.ac.uk</a:t>
            </a:r>
            <a:r>
              <a:rPr lang="en-US" sz="2800" b="1" dirty="0"/>
              <a:t>/v2</a:t>
            </a:r>
          </a:p>
          <a:p>
            <a:endParaRPr lang="en-US" dirty="0"/>
          </a:p>
        </p:txBody>
      </p:sp>
    </p:spTree>
    <p:extLst>
      <p:ext uri="{BB962C8B-B14F-4D97-AF65-F5344CB8AC3E}">
        <p14:creationId xmlns:p14="http://schemas.microsoft.com/office/powerpoint/2010/main" val="20093251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9FC02-2107-4415-0872-2C3111783E80}"/>
              </a:ext>
            </a:extLst>
          </p:cNvPr>
          <p:cNvSpPr>
            <a:spLocks noGrp="1"/>
          </p:cNvSpPr>
          <p:nvPr>
            <p:ph type="title"/>
          </p:nvPr>
        </p:nvSpPr>
        <p:spPr>
          <a:xfrm>
            <a:off x="4198916" y="365125"/>
            <a:ext cx="7154883" cy="1325563"/>
          </a:xfrm>
        </p:spPr>
        <p:txBody>
          <a:bodyPr/>
          <a:lstStyle/>
          <a:p>
            <a:r>
              <a:rPr lang="en-US" b="1" dirty="0">
                <a:latin typeface="American Typewriter Semibold" panose="02090604020004020304" pitchFamily="18" charset="77"/>
              </a:rPr>
              <a:t>Crossing Connections</a:t>
            </a:r>
          </a:p>
        </p:txBody>
      </p:sp>
      <p:sp>
        <p:nvSpPr>
          <p:cNvPr id="4" name="Content Placeholder 3">
            <a:extLst>
              <a:ext uri="{FF2B5EF4-FFF2-40B4-BE49-F238E27FC236}">
                <a16:creationId xmlns:a16="http://schemas.microsoft.com/office/drawing/2014/main" id="{D41C59FC-69D3-00F2-8E36-54E6C6530FFF}"/>
              </a:ext>
            </a:extLst>
          </p:cNvPr>
          <p:cNvSpPr>
            <a:spLocks noGrp="1"/>
          </p:cNvSpPr>
          <p:nvPr>
            <p:ph sz="half" idx="2"/>
          </p:nvPr>
        </p:nvSpPr>
        <p:spPr>
          <a:xfrm>
            <a:off x="4198916" y="1825625"/>
            <a:ext cx="7154884" cy="4351338"/>
          </a:xfrm>
        </p:spPr>
        <p:txBody>
          <a:bodyPr/>
          <a:lstStyle/>
          <a:p>
            <a:r>
              <a:rPr lang="en-GB" sz="3200" dirty="0"/>
              <a:t>In 1899, Spanish neuroanatomist </a:t>
            </a:r>
            <a:r>
              <a:rPr lang="en-GB" sz="3200" i="1" dirty="0"/>
              <a:t>Ramón y Cajal </a:t>
            </a:r>
            <a:r>
              <a:rPr lang="en-GB" sz="3200" dirty="0"/>
              <a:t>observed optic nerve fibres from the half of the eye closest to the nose cross over to the opposite side of the brain.</a:t>
            </a:r>
          </a:p>
          <a:p>
            <a:r>
              <a:rPr lang="en-GB" sz="3200" dirty="0"/>
              <a:t>Crossed connections are common in vertebrates, including us.</a:t>
            </a:r>
          </a:p>
          <a:p>
            <a:r>
              <a:rPr lang="en-GB" sz="3200" dirty="0"/>
              <a:t>Nobody knows why.</a:t>
            </a:r>
          </a:p>
          <a:p>
            <a:endParaRPr lang="en-US" dirty="0"/>
          </a:p>
        </p:txBody>
      </p:sp>
      <p:pic>
        <p:nvPicPr>
          <p:cNvPr id="1026" name="Picture 2">
            <a:extLst>
              <a:ext uri="{FF2B5EF4-FFF2-40B4-BE49-F238E27FC236}">
                <a16:creationId xmlns:a16="http://schemas.microsoft.com/office/drawing/2014/main" id="{4D7A1763-C717-F074-7715-67DE31E9448B}"/>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38200" y="8131"/>
            <a:ext cx="3360717" cy="684986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8F732109-E83E-8A25-2F19-C71564171BD9}"/>
              </a:ext>
            </a:extLst>
          </p:cNvPr>
          <p:cNvSpPr/>
          <p:nvPr/>
        </p:nvSpPr>
        <p:spPr>
          <a:xfrm>
            <a:off x="0" y="8131"/>
            <a:ext cx="838200" cy="6849869"/>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4678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D375B16C-6170-2A9B-C646-ABCDA1956187}"/>
              </a:ext>
            </a:extLst>
          </p:cNvPr>
          <p:cNvPicPr>
            <a:picLocks noGrp="1" noChangeAspect="1"/>
          </p:cNvPicPr>
          <p:nvPr>
            <p:ph sz="half" idx="1"/>
          </p:nvPr>
        </p:nvPicPr>
        <p:blipFill rotWithShape="1">
          <a:blip r:embed="rId2" cstate="screen">
            <a:extLst>
              <a:ext uri="{28A0092B-C50C-407E-A947-70E740481C1C}">
                <a14:useLocalDpi xmlns:a14="http://schemas.microsoft.com/office/drawing/2010/main"/>
              </a:ext>
            </a:extLst>
          </a:blip>
          <a:srcRect/>
          <a:stretch/>
        </p:blipFill>
        <p:spPr>
          <a:xfrm>
            <a:off x="0" y="0"/>
            <a:ext cx="5056095" cy="6858000"/>
          </a:xfrm>
        </p:spPr>
      </p:pic>
      <p:sp>
        <p:nvSpPr>
          <p:cNvPr id="2" name="Title 1">
            <a:extLst>
              <a:ext uri="{FF2B5EF4-FFF2-40B4-BE49-F238E27FC236}">
                <a16:creationId xmlns:a16="http://schemas.microsoft.com/office/drawing/2014/main" id="{857DE4BE-CF2B-939A-0948-BE97FC8C5F4B}"/>
              </a:ext>
            </a:extLst>
          </p:cNvPr>
          <p:cNvSpPr>
            <a:spLocks noGrp="1"/>
          </p:cNvSpPr>
          <p:nvPr>
            <p:ph type="title"/>
          </p:nvPr>
        </p:nvSpPr>
        <p:spPr>
          <a:xfrm>
            <a:off x="5512172" y="365125"/>
            <a:ext cx="5841628" cy="1325563"/>
          </a:xfrm>
        </p:spPr>
        <p:txBody>
          <a:bodyPr/>
          <a:lstStyle/>
          <a:p>
            <a:r>
              <a:rPr lang="en-US" b="1" dirty="0">
                <a:latin typeface="American Typewriter Semibold" panose="02090604020004020304" pitchFamily="18" charset="77"/>
              </a:rPr>
              <a:t>Vehicle 2b</a:t>
            </a:r>
          </a:p>
        </p:txBody>
      </p:sp>
      <p:sp>
        <p:nvSpPr>
          <p:cNvPr id="4" name="Content Placeholder 3">
            <a:extLst>
              <a:ext uri="{FF2B5EF4-FFF2-40B4-BE49-F238E27FC236}">
                <a16:creationId xmlns:a16="http://schemas.microsoft.com/office/drawing/2014/main" id="{1E938319-C0A8-7FBB-324B-E1125FAB0F9F}"/>
              </a:ext>
            </a:extLst>
          </p:cNvPr>
          <p:cNvSpPr>
            <a:spLocks noGrp="1"/>
          </p:cNvSpPr>
          <p:nvPr>
            <p:ph sz="half" idx="2"/>
          </p:nvPr>
        </p:nvSpPr>
        <p:spPr>
          <a:xfrm>
            <a:off x="5512172" y="1825625"/>
            <a:ext cx="5841628" cy="4351338"/>
          </a:xfrm>
        </p:spPr>
        <p:txBody>
          <a:bodyPr>
            <a:normAutofit/>
          </a:bodyPr>
          <a:lstStyle/>
          <a:p>
            <a:r>
              <a:rPr lang="en-US" sz="3200" dirty="0"/>
              <a:t>No need to change the code</a:t>
            </a:r>
          </a:p>
          <a:p>
            <a:r>
              <a:rPr lang="en-US" sz="3200" dirty="0"/>
              <a:t>Just cross the connections </a:t>
            </a:r>
            <a:br>
              <a:rPr lang="en-US" sz="3200" dirty="0"/>
            </a:br>
            <a:r>
              <a:rPr lang="en-US" sz="3200" dirty="0"/>
              <a:t>to pin0 and pin1</a:t>
            </a:r>
          </a:p>
          <a:p>
            <a:r>
              <a:rPr lang="en-US" sz="3200" dirty="0"/>
              <a:t>Can you guide it with the torch?</a:t>
            </a:r>
          </a:p>
        </p:txBody>
      </p:sp>
    </p:spTree>
    <p:extLst>
      <p:ext uri="{BB962C8B-B14F-4D97-AF65-F5344CB8AC3E}">
        <p14:creationId xmlns:p14="http://schemas.microsoft.com/office/powerpoint/2010/main" val="35289945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picture containing engineering drawing&#10;&#10;Description automatically generated">
            <a:extLst>
              <a:ext uri="{FF2B5EF4-FFF2-40B4-BE49-F238E27FC236}">
                <a16:creationId xmlns:a16="http://schemas.microsoft.com/office/drawing/2014/main" id="{B93FB133-3BCE-0683-AE0C-83379D4CEF4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884943" y="0"/>
            <a:ext cx="6307058" cy="5786438"/>
          </a:xfrm>
          <a:prstGeom prst="rect">
            <a:avLst/>
          </a:prstGeom>
        </p:spPr>
      </p:pic>
      <p:sp>
        <p:nvSpPr>
          <p:cNvPr id="2" name="Title 1">
            <a:extLst>
              <a:ext uri="{FF2B5EF4-FFF2-40B4-BE49-F238E27FC236}">
                <a16:creationId xmlns:a16="http://schemas.microsoft.com/office/drawing/2014/main" id="{9442CD82-795B-9346-A7C7-659EE1B3FBD0}"/>
              </a:ext>
            </a:extLst>
          </p:cNvPr>
          <p:cNvSpPr>
            <a:spLocks noGrp="1"/>
          </p:cNvSpPr>
          <p:nvPr>
            <p:ph type="title"/>
          </p:nvPr>
        </p:nvSpPr>
        <p:spPr/>
        <p:txBody>
          <a:bodyPr>
            <a:normAutofit/>
          </a:bodyPr>
          <a:lstStyle/>
          <a:p>
            <a:r>
              <a:rPr lang="en-GB" b="1" dirty="0">
                <a:latin typeface="American Typewriter Semibold" panose="02090604020004020304" pitchFamily="18" charset="77"/>
              </a:rPr>
              <a:t>Vehicle 3: Love</a:t>
            </a:r>
            <a:endParaRPr lang="en-US" b="1" dirty="0">
              <a:latin typeface="American Typewriter Semibold" panose="02090604020004020304" pitchFamily="18" charset="77"/>
            </a:endParaRPr>
          </a:p>
        </p:txBody>
      </p:sp>
      <p:sp>
        <p:nvSpPr>
          <p:cNvPr id="3" name="Content Placeholder 2">
            <a:extLst>
              <a:ext uri="{FF2B5EF4-FFF2-40B4-BE49-F238E27FC236}">
                <a16:creationId xmlns:a16="http://schemas.microsoft.com/office/drawing/2014/main" id="{F9627F03-5B12-584B-8D52-049AB20121DF}"/>
              </a:ext>
            </a:extLst>
          </p:cNvPr>
          <p:cNvSpPr>
            <a:spLocks noGrp="1"/>
          </p:cNvSpPr>
          <p:nvPr>
            <p:ph sz="half" idx="1"/>
          </p:nvPr>
        </p:nvSpPr>
        <p:spPr>
          <a:xfrm>
            <a:off x="838200" y="1690688"/>
            <a:ext cx="5705104" cy="5167311"/>
          </a:xfrm>
        </p:spPr>
        <p:txBody>
          <a:bodyPr>
            <a:normAutofit/>
          </a:bodyPr>
          <a:lstStyle/>
          <a:p>
            <a:pPr marL="0" indent="0">
              <a:buNone/>
            </a:pPr>
            <a:r>
              <a:rPr lang="en-US" sz="3200" dirty="0"/>
              <a:t>Some sensors </a:t>
            </a:r>
            <a:r>
              <a:rPr lang="en-GB" sz="3200" b="1" dirty="0"/>
              <a:t>inhibit</a:t>
            </a:r>
            <a:r>
              <a:rPr lang="en-GB" sz="3200" dirty="0"/>
              <a:t> the motors, causing Vehicle 3 to slow down and bask in the sunshine that it loves.</a:t>
            </a:r>
          </a:p>
          <a:p>
            <a:pPr marL="0" indent="0">
              <a:buNone/>
            </a:pPr>
            <a:endParaRPr lang="en-US" sz="3200" dirty="0"/>
          </a:p>
          <a:p>
            <a:pPr marL="0" indent="0">
              <a:buNone/>
            </a:pPr>
            <a:r>
              <a:rPr lang="en-US" sz="3200" dirty="0"/>
              <a:t>“</a:t>
            </a:r>
            <a:r>
              <a:rPr lang="en-GB" sz="3200" i="1" dirty="0"/>
              <a:t>If you consider the possibility of strong and weak influences from the sensors to the motors, you realize that the variety becomes even greater.” </a:t>
            </a:r>
            <a:r>
              <a:rPr lang="en-GB" sz="3200" dirty="0"/>
              <a:t>– </a:t>
            </a:r>
            <a:r>
              <a:rPr lang="en-GB" sz="3200" dirty="0" err="1"/>
              <a:t>Braitenberg</a:t>
            </a:r>
            <a:endParaRPr lang="en-GB" sz="3200" dirty="0"/>
          </a:p>
        </p:txBody>
      </p:sp>
      <p:pic>
        <p:nvPicPr>
          <p:cNvPr id="14" name="Picture 13" descr="Shape&#10;&#10;Description automatically generated">
            <a:extLst>
              <a:ext uri="{FF2B5EF4-FFF2-40B4-BE49-F238E27FC236}">
                <a16:creationId xmlns:a16="http://schemas.microsoft.com/office/drawing/2014/main" id="{AF5387BF-97BF-F56C-0140-4FBB7732E89F}"/>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9958388" y="5624289"/>
            <a:ext cx="1395411" cy="1233711"/>
          </a:xfrm>
          <a:prstGeom prst="rect">
            <a:avLst/>
          </a:prstGeom>
        </p:spPr>
      </p:pic>
    </p:spTree>
    <p:extLst>
      <p:ext uri="{BB962C8B-B14F-4D97-AF65-F5344CB8AC3E}">
        <p14:creationId xmlns:p14="http://schemas.microsoft.com/office/powerpoint/2010/main" val="4184050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796A84D-8AD8-F39D-72CE-705E34535330}"/>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rot="1455799">
            <a:off x="8258921" y="1618691"/>
            <a:ext cx="3196397" cy="4297629"/>
          </a:xfrm>
          <a:prstGeom prst="rect">
            <a:avLst/>
          </a:prstGeom>
        </p:spPr>
      </p:pic>
      <p:sp>
        <p:nvSpPr>
          <p:cNvPr id="2" name="Title 1">
            <a:extLst>
              <a:ext uri="{FF2B5EF4-FFF2-40B4-BE49-F238E27FC236}">
                <a16:creationId xmlns:a16="http://schemas.microsoft.com/office/drawing/2014/main" id="{9442CD82-795B-9346-A7C7-659EE1B3FBD0}"/>
              </a:ext>
            </a:extLst>
          </p:cNvPr>
          <p:cNvSpPr>
            <a:spLocks noGrp="1"/>
          </p:cNvSpPr>
          <p:nvPr>
            <p:ph type="title"/>
          </p:nvPr>
        </p:nvSpPr>
        <p:spPr/>
        <p:txBody>
          <a:bodyPr>
            <a:normAutofit/>
          </a:bodyPr>
          <a:lstStyle/>
          <a:p>
            <a:r>
              <a:rPr lang="en-GB" b="1" dirty="0">
                <a:latin typeface="American Typewriter Semibold" panose="02090604020004020304" pitchFamily="18" charset="77"/>
              </a:rPr>
              <a:t>Vehicle 3</a:t>
            </a:r>
            <a:endParaRPr lang="en-US" b="1" dirty="0">
              <a:latin typeface="American Typewriter Semibold" panose="02090604020004020304" pitchFamily="18" charset="77"/>
            </a:endParaRPr>
          </a:p>
        </p:txBody>
      </p:sp>
      <p:sp>
        <p:nvSpPr>
          <p:cNvPr id="3" name="Content Placeholder 2">
            <a:extLst>
              <a:ext uri="{FF2B5EF4-FFF2-40B4-BE49-F238E27FC236}">
                <a16:creationId xmlns:a16="http://schemas.microsoft.com/office/drawing/2014/main" id="{F9627F03-5B12-584B-8D52-049AB20121DF}"/>
              </a:ext>
            </a:extLst>
          </p:cNvPr>
          <p:cNvSpPr>
            <a:spLocks noGrp="1"/>
          </p:cNvSpPr>
          <p:nvPr>
            <p:ph sz="half" idx="1"/>
          </p:nvPr>
        </p:nvSpPr>
        <p:spPr>
          <a:xfrm>
            <a:off x="838201" y="1504992"/>
            <a:ext cx="6678880" cy="5353008"/>
          </a:xfrm>
        </p:spPr>
        <p:txBody>
          <a:bodyPr>
            <a:normAutofit/>
          </a:bodyPr>
          <a:lstStyle/>
          <a:p>
            <a:r>
              <a:rPr lang="en-GB" sz="3200" dirty="0"/>
              <a:t>Multi-sensorial</a:t>
            </a:r>
          </a:p>
          <a:p>
            <a:r>
              <a:rPr lang="en-GB" sz="3200" dirty="0"/>
              <a:t>'-' indicates an </a:t>
            </a:r>
            <a:r>
              <a:rPr lang="en-GB" sz="3200" b="1" dirty="0"/>
              <a:t>inhibitory</a:t>
            </a:r>
            <a:r>
              <a:rPr lang="en-GB" sz="3200" dirty="0"/>
              <a:t> connection.</a:t>
            </a:r>
          </a:p>
          <a:p>
            <a:r>
              <a:rPr lang="en-GB" sz="3200" dirty="0"/>
              <a:t>Inputs arriving at the same time are </a:t>
            </a:r>
            <a:r>
              <a:rPr lang="en-GB" sz="3200" i="1" dirty="0"/>
              <a:t>summed</a:t>
            </a:r>
            <a:r>
              <a:rPr lang="en-GB" sz="3200" dirty="0"/>
              <a:t> together. </a:t>
            </a:r>
          </a:p>
          <a:p>
            <a:r>
              <a:rPr lang="en-GB" sz="3200" dirty="0"/>
              <a:t>Bernard Katz observed the summation of signals in nerve cells in the 1950s in the squid giant synapse (not the same thing as a giant squid synapse).</a:t>
            </a:r>
          </a:p>
          <a:p>
            <a:pPr marL="0" indent="0">
              <a:buNone/>
            </a:pPr>
            <a:endParaRPr lang="en-GB" dirty="0"/>
          </a:p>
        </p:txBody>
      </p:sp>
    </p:spTree>
    <p:extLst>
      <p:ext uri="{BB962C8B-B14F-4D97-AF65-F5344CB8AC3E}">
        <p14:creationId xmlns:p14="http://schemas.microsoft.com/office/powerpoint/2010/main" val="37204656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2CD82-795B-9346-A7C7-659EE1B3FBD0}"/>
              </a:ext>
            </a:extLst>
          </p:cNvPr>
          <p:cNvSpPr>
            <a:spLocks noGrp="1"/>
          </p:cNvSpPr>
          <p:nvPr>
            <p:ph type="title"/>
          </p:nvPr>
        </p:nvSpPr>
        <p:spPr/>
        <p:txBody>
          <a:bodyPr>
            <a:normAutofit/>
          </a:bodyPr>
          <a:lstStyle/>
          <a:p>
            <a:r>
              <a:rPr lang="en-GB" b="1" dirty="0">
                <a:latin typeface="American Typewriter Semibold" panose="02090604020004020304" pitchFamily="18" charset="77"/>
              </a:rPr>
              <a:t>Vehicle 3 Simulator</a:t>
            </a:r>
            <a:endParaRPr lang="en-US" b="1" dirty="0">
              <a:latin typeface="American Typewriter Semibold" panose="02090604020004020304" pitchFamily="18" charset="77"/>
            </a:endParaRPr>
          </a:p>
        </p:txBody>
      </p:sp>
      <p:sp>
        <p:nvSpPr>
          <p:cNvPr id="3" name="Content Placeholder 2">
            <a:extLst>
              <a:ext uri="{FF2B5EF4-FFF2-40B4-BE49-F238E27FC236}">
                <a16:creationId xmlns:a16="http://schemas.microsoft.com/office/drawing/2014/main" id="{F9627F03-5B12-584B-8D52-049AB20121DF}"/>
              </a:ext>
            </a:extLst>
          </p:cNvPr>
          <p:cNvSpPr>
            <a:spLocks noGrp="1"/>
          </p:cNvSpPr>
          <p:nvPr>
            <p:ph sz="half" idx="1"/>
          </p:nvPr>
        </p:nvSpPr>
        <p:spPr>
          <a:xfrm>
            <a:off x="838199" y="1825625"/>
            <a:ext cx="5717584" cy="4351338"/>
          </a:xfrm>
        </p:spPr>
        <p:txBody>
          <a:bodyPr>
            <a:normAutofit/>
          </a:bodyPr>
          <a:lstStyle/>
          <a:p>
            <a:pPr marL="0" indent="0">
              <a:buNone/>
            </a:pPr>
            <a:r>
              <a:rPr lang="en-US" sz="3200" dirty="0"/>
              <a:t>A new proximity sensor </a:t>
            </a:r>
            <a:r>
              <a:rPr lang="en-GB" sz="3200" b="1" dirty="0"/>
              <a:t>inhibits</a:t>
            </a:r>
            <a:r>
              <a:rPr lang="en-GB" sz="3200" dirty="0"/>
              <a:t> the motors, causing Vehicle 3 to slow down.</a:t>
            </a:r>
            <a:endParaRPr lang="en-US" sz="3200" dirty="0"/>
          </a:p>
          <a:p>
            <a:pPr marL="0" indent="0">
              <a:buNone/>
            </a:pPr>
            <a:endParaRPr lang="en-GB" dirty="0"/>
          </a:p>
        </p:txBody>
      </p:sp>
      <p:sp>
        <p:nvSpPr>
          <p:cNvPr id="4" name="TextBox 3">
            <a:extLst>
              <a:ext uri="{FF2B5EF4-FFF2-40B4-BE49-F238E27FC236}">
                <a16:creationId xmlns:a16="http://schemas.microsoft.com/office/drawing/2014/main" id="{0CA79A0F-8CD6-9CFA-897E-56EC7D8E7E2F}"/>
              </a:ext>
            </a:extLst>
          </p:cNvPr>
          <p:cNvSpPr txBox="1"/>
          <p:nvPr/>
        </p:nvSpPr>
        <p:spPr>
          <a:xfrm>
            <a:off x="6770096" y="6052225"/>
            <a:ext cx="5159966" cy="800219"/>
          </a:xfrm>
          <a:prstGeom prst="rect">
            <a:avLst/>
          </a:prstGeom>
          <a:noFill/>
        </p:spPr>
        <p:txBody>
          <a:bodyPr wrap="square" rtlCol="0">
            <a:spAutoFit/>
          </a:bodyPr>
          <a:lstStyle/>
          <a:p>
            <a:pPr algn="ctr"/>
            <a:r>
              <a:rPr lang="en-US" sz="2800" b="1" dirty="0"/>
              <a:t>https://</a:t>
            </a:r>
            <a:r>
              <a:rPr lang="en-US" sz="2800" b="1" dirty="0" err="1"/>
              <a:t>go.uwe.ac.uk</a:t>
            </a:r>
            <a:r>
              <a:rPr lang="en-US" sz="2800" b="1" dirty="0"/>
              <a:t>/v3</a:t>
            </a:r>
          </a:p>
          <a:p>
            <a:endParaRPr lang="en-US" dirty="0"/>
          </a:p>
        </p:txBody>
      </p:sp>
      <p:pic>
        <p:nvPicPr>
          <p:cNvPr id="9" name="Content Placeholder 8" descr="A picture containing room, scene, gallery&#10;&#10;Description automatically generated">
            <a:extLst>
              <a:ext uri="{FF2B5EF4-FFF2-40B4-BE49-F238E27FC236}">
                <a16:creationId xmlns:a16="http://schemas.microsoft.com/office/drawing/2014/main" id="{8DC05303-4C9E-46DB-03CD-7E5F4804B46D}"/>
              </a:ext>
            </a:extLst>
          </p:cNvPr>
          <p:cNvPicPr>
            <a:picLocks noGrp="1" noChangeAspect="1"/>
          </p:cNvPicPr>
          <p:nvPr>
            <p:ph sz="half" idx="2"/>
          </p:nvPr>
        </p:nvPicPr>
        <p:blipFill rotWithShape="1">
          <a:blip r:embed="rId3" cstate="print">
            <a:extLst>
              <a:ext uri="{28A0092B-C50C-407E-A947-70E740481C1C}">
                <a14:useLocalDpi xmlns:a14="http://schemas.microsoft.com/office/drawing/2010/main"/>
              </a:ext>
            </a:extLst>
          </a:blip>
          <a:srcRect/>
          <a:stretch/>
        </p:blipFill>
        <p:spPr>
          <a:xfrm>
            <a:off x="6875462" y="1257300"/>
            <a:ext cx="5048586" cy="4700588"/>
          </a:xfrm>
        </p:spPr>
      </p:pic>
    </p:spTree>
    <p:extLst>
      <p:ext uri="{BB962C8B-B14F-4D97-AF65-F5344CB8AC3E}">
        <p14:creationId xmlns:p14="http://schemas.microsoft.com/office/powerpoint/2010/main" val="25054650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D1EA3-42ED-9D6B-F212-D11A39E25BC6}"/>
              </a:ext>
            </a:extLst>
          </p:cNvPr>
          <p:cNvSpPr>
            <a:spLocks noGrp="1"/>
          </p:cNvSpPr>
          <p:nvPr>
            <p:ph type="title"/>
          </p:nvPr>
        </p:nvSpPr>
        <p:spPr>
          <a:xfrm>
            <a:off x="4051464" y="365124"/>
            <a:ext cx="7819901" cy="1325563"/>
          </a:xfrm>
        </p:spPr>
        <p:txBody>
          <a:bodyPr/>
          <a:lstStyle/>
          <a:p>
            <a:r>
              <a:rPr lang="en-US" b="1" dirty="0">
                <a:latin typeface="American Typewriter Semibold" panose="02090604020004020304" pitchFamily="18" charset="77"/>
              </a:rPr>
              <a:t>Ultrasonic Proximity Sensor</a:t>
            </a:r>
            <a:endParaRPr lang="en-US" dirty="0"/>
          </a:p>
        </p:txBody>
      </p:sp>
      <p:pic>
        <p:nvPicPr>
          <p:cNvPr id="6" name="Content Placeholder 5" descr="A picture containing electronics&#10;&#10;Description automatically generated">
            <a:extLst>
              <a:ext uri="{FF2B5EF4-FFF2-40B4-BE49-F238E27FC236}">
                <a16:creationId xmlns:a16="http://schemas.microsoft.com/office/drawing/2014/main" id="{EC6ECA90-BE91-D692-D22B-41E126ACC3A7}"/>
              </a:ext>
            </a:extLst>
          </p:cNvPr>
          <p:cNvPicPr>
            <a:picLocks noGrp="1" noChangeAspect="1"/>
          </p:cNvPicPr>
          <p:nvPr>
            <p:ph sz="half" idx="1"/>
          </p:nvPr>
        </p:nvPicPr>
        <p:blipFill>
          <a:blip r:embed="rId2" cstate="screen">
            <a:extLst>
              <a:ext uri="{28A0092B-C50C-407E-A947-70E740481C1C}">
                <a14:useLocalDpi xmlns:a14="http://schemas.microsoft.com/office/drawing/2010/main"/>
              </a:ext>
            </a:extLst>
          </a:blip>
          <a:stretch>
            <a:fillRect/>
          </a:stretch>
        </p:blipFill>
        <p:spPr>
          <a:xfrm>
            <a:off x="0" y="2506662"/>
            <a:ext cx="4653582" cy="4351338"/>
          </a:xfrm>
        </p:spPr>
      </p:pic>
      <p:sp>
        <p:nvSpPr>
          <p:cNvPr id="4" name="Content Placeholder 3">
            <a:extLst>
              <a:ext uri="{FF2B5EF4-FFF2-40B4-BE49-F238E27FC236}">
                <a16:creationId xmlns:a16="http://schemas.microsoft.com/office/drawing/2014/main" id="{257ABA6E-269C-DEC5-C211-C3B12D4BD307}"/>
              </a:ext>
            </a:extLst>
          </p:cNvPr>
          <p:cNvSpPr>
            <a:spLocks noGrp="1"/>
          </p:cNvSpPr>
          <p:nvPr>
            <p:ph sz="half" idx="2"/>
          </p:nvPr>
        </p:nvSpPr>
        <p:spPr>
          <a:xfrm>
            <a:off x="4855739" y="1825625"/>
            <a:ext cx="6498061" cy="4351338"/>
          </a:xfrm>
        </p:spPr>
        <p:txBody>
          <a:bodyPr/>
          <a:lstStyle/>
          <a:p>
            <a:r>
              <a:rPr lang="en-US" sz="3200" dirty="0"/>
              <a:t>Grab an ultrasonic proximity sensor.</a:t>
            </a:r>
          </a:p>
          <a:p>
            <a:r>
              <a:rPr lang="en-US" sz="3200" dirty="0"/>
              <a:t>Plug it into the 4-way socket near the front of the robot.</a:t>
            </a:r>
          </a:p>
          <a:p>
            <a:r>
              <a:rPr lang="en-GB" sz="3200" dirty="0"/>
              <a:t>Get the </a:t>
            </a:r>
            <a:r>
              <a:rPr lang="en-GB" sz="3200" b="1" dirty="0"/>
              <a:t>vehicle3.py </a:t>
            </a:r>
            <a:r>
              <a:rPr lang="en-GB" sz="3200" dirty="0"/>
              <a:t>code from </a:t>
            </a:r>
            <a:r>
              <a:rPr lang="en-GB" sz="3200" dirty="0">
                <a:hlinkClick r:id="rId3"/>
              </a:rPr>
              <a:t>https://go.uwe.ac.uk/cybsoc1</a:t>
            </a:r>
            <a:endParaRPr lang="en-GB" sz="3200" dirty="0"/>
          </a:p>
          <a:p>
            <a:r>
              <a:rPr lang="en-GB" sz="3200" dirty="0"/>
              <a:t>It transmits a 10us pulse and times the echo received.</a:t>
            </a:r>
          </a:p>
          <a:p>
            <a:r>
              <a:rPr lang="en-GB" sz="3200" dirty="0"/>
              <a:t>Flash the code to the robot.</a:t>
            </a:r>
            <a:endParaRPr lang="en-US" sz="3200" dirty="0"/>
          </a:p>
          <a:p>
            <a:endParaRPr lang="en-US" sz="3200" dirty="0"/>
          </a:p>
          <a:p>
            <a:endParaRPr lang="en-US" dirty="0"/>
          </a:p>
        </p:txBody>
      </p:sp>
      <p:pic>
        <p:nvPicPr>
          <p:cNvPr id="5" name="Content Placeholder 5" descr="A picture containing electronics, projector&#10;&#10;Description automatically generated">
            <a:extLst>
              <a:ext uri="{FF2B5EF4-FFF2-40B4-BE49-F238E27FC236}">
                <a16:creationId xmlns:a16="http://schemas.microsoft.com/office/drawing/2014/main" id="{5AD4FF8B-A551-FD75-41C7-746F67EAA99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65165" y="486998"/>
            <a:ext cx="3686299" cy="2407379"/>
          </a:xfrm>
          <a:prstGeom prst="rect">
            <a:avLst/>
          </a:prstGeom>
        </p:spPr>
      </p:pic>
    </p:spTree>
    <p:extLst>
      <p:ext uri="{BB962C8B-B14F-4D97-AF65-F5344CB8AC3E}">
        <p14:creationId xmlns:p14="http://schemas.microsoft.com/office/powerpoint/2010/main" val="20478597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E6002-A51B-B2EA-F92E-4855C94F93C9}"/>
              </a:ext>
            </a:extLst>
          </p:cNvPr>
          <p:cNvSpPr>
            <a:spLocks noGrp="1"/>
          </p:cNvSpPr>
          <p:nvPr>
            <p:ph type="title"/>
          </p:nvPr>
        </p:nvSpPr>
        <p:spPr>
          <a:xfrm>
            <a:off x="838200" y="377001"/>
            <a:ext cx="10774879" cy="1325563"/>
          </a:xfrm>
        </p:spPr>
        <p:txBody>
          <a:bodyPr/>
          <a:lstStyle/>
          <a:p>
            <a:r>
              <a:rPr lang="en-US" b="1" dirty="0">
                <a:latin typeface="American Typewriter Semibold" panose="02090604020004020304" pitchFamily="18" charset="77"/>
              </a:rPr>
              <a:t>Vehicle3.py</a:t>
            </a:r>
          </a:p>
        </p:txBody>
      </p:sp>
      <p:sp>
        <p:nvSpPr>
          <p:cNvPr id="3" name="Content Placeholder 2">
            <a:extLst>
              <a:ext uri="{FF2B5EF4-FFF2-40B4-BE49-F238E27FC236}">
                <a16:creationId xmlns:a16="http://schemas.microsoft.com/office/drawing/2014/main" id="{7283129F-C895-EF74-33AB-EAB57B4EA190}"/>
              </a:ext>
            </a:extLst>
          </p:cNvPr>
          <p:cNvSpPr>
            <a:spLocks noGrp="1"/>
          </p:cNvSpPr>
          <p:nvPr>
            <p:ph sz="half" idx="1"/>
          </p:nvPr>
        </p:nvSpPr>
        <p:spPr>
          <a:xfrm>
            <a:off x="838200" y="1539112"/>
            <a:ext cx="11189526" cy="1570718"/>
          </a:xfrm>
        </p:spPr>
        <p:txBody>
          <a:bodyPr>
            <a:normAutofit/>
          </a:bodyPr>
          <a:lstStyle/>
          <a:p>
            <a:r>
              <a:rPr lang="en-US" sz="3200" dirty="0"/>
              <a:t>New sensor data is read into variable c</a:t>
            </a:r>
          </a:p>
          <a:p>
            <a:r>
              <a:rPr lang="en-US" sz="3200" dirty="0"/>
              <a:t>This is subtracted from both motors (inhibitory)</a:t>
            </a:r>
          </a:p>
        </p:txBody>
      </p:sp>
      <p:pic>
        <p:nvPicPr>
          <p:cNvPr id="6" name="Content Placeholder 5" descr="Text&#10;&#10;Description automatically generated">
            <a:extLst>
              <a:ext uri="{FF2B5EF4-FFF2-40B4-BE49-F238E27FC236}">
                <a16:creationId xmlns:a16="http://schemas.microsoft.com/office/drawing/2014/main" id="{AECB412B-A5D4-2E03-E39E-E3C988E8682A}"/>
              </a:ext>
            </a:extLst>
          </p:cNvPr>
          <p:cNvPicPr>
            <a:picLocks noGrp="1" noChangeAspect="1"/>
          </p:cNvPicPr>
          <p:nvPr>
            <p:ph sz="half" idx="2"/>
          </p:nvPr>
        </p:nvPicPr>
        <p:blipFill>
          <a:blip r:embed="rId2"/>
          <a:stretch>
            <a:fillRect/>
          </a:stretch>
        </p:blipFill>
        <p:spPr>
          <a:xfrm>
            <a:off x="838200" y="2932751"/>
            <a:ext cx="11003676" cy="3169413"/>
          </a:xfrm>
        </p:spPr>
      </p:pic>
    </p:spTree>
    <p:extLst>
      <p:ext uri="{BB962C8B-B14F-4D97-AF65-F5344CB8AC3E}">
        <p14:creationId xmlns:p14="http://schemas.microsoft.com/office/powerpoint/2010/main" val="27841777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D6BD3-BD2B-9953-7D89-5AD8F0D981B5}"/>
              </a:ext>
            </a:extLst>
          </p:cNvPr>
          <p:cNvSpPr>
            <a:spLocks noGrp="1"/>
          </p:cNvSpPr>
          <p:nvPr>
            <p:ph type="title"/>
          </p:nvPr>
        </p:nvSpPr>
        <p:spPr/>
        <p:txBody>
          <a:bodyPr/>
          <a:lstStyle/>
          <a:p>
            <a:r>
              <a:rPr lang="en-US" b="1" dirty="0">
                <a:latin typeface="American Typewriter Semibold" panose="02090604020004020304" pitchFamily="18" charset="77"/>
              </a:rPr>
              <a:t>Purposeful </a:t>
            </a:r>
            <a:r>
              <a:rPr lang="en-US" b="1" dirty="0" err="1">
                <a:latin typeface="American Typewriter Semibold" panose="02090604020004020304" pitchFamily="18" charset="77"/>
              </a:rPr>
              <a:t>behaviour</a:t>
            </a:r>
            <a:endParaRPr lang="en-US" b="1" dirty="0">
              <a:latin typeface="American Typewriter Semibold" panose="02090604020004020304" pitchFamily="18" charset="77"/>
            </a:endParaRPr>
          </a:p>
        </p:txBody>
      </p:sp>
      <p:pic>
        <p:nvPicPr>
          <p:cNvPr id="6" name="Content Placeholder 5" descr="A picture containing floor, building, hard, wood&#10;&#10;Description automatically generated">
            <a:extLst>
              <a:ext uri="{FF2B5EF4-FFF2-40B4-BE49-F238E27FC236}">
                <a16:creationId xmlns:a16="http://schemas.microsoft.com/office/drawing/2014/main" id="{6977ED53-55F4-57A6-8890-9CCDE8A35431}"/>
              </a:ext>
            </a:extLst>
          </p:cNvPr>
          <p:cNvPicPr>
            <a:picLocks noGrp="1" noChangeAspect="1"/>
          </p:cNvPicPr>
          <p:nvPr>
            <p:ph sz="half" idx="1"/>
          </p:nvPr>
        </p:nvPicPr>
        <p:blipFill>
          <a:blip r:embed="rId2" cstate="screen">
            <a:extLst>
              <a:ext uri="{28A0092B-C50C-407E-A947-70E740481C1C}">
                <a14:useLocalDpi xmlns:a14="http://schemas.microsoft.com/office/drawing/2010/main"/>
              </a:ext>
            </a:extLst>
          </a:blip>
          <a:stretch>
            <a:fillRect/>
          </a:stretch>
        </p:blipFill>
        <p:spPr>
          <a:xfrm>
            <a:off x="838200" y="1825625"/>
            <a:ext cx="4351338" cy="4351338"/>
          </a:xfrm>
        </p:spPr>
      </p:pic>
      <p:sp>
        <p:nvSpPr>
          <p:cNvPr id="4" name="Content Placeholder 3">
            <a:extLst>
              <a:ext uri="{FF2B5EF4-FFF2-40B4-BE49-F238E27FC236}">
                <a16:creationId xmlns:a16="http://schemas.microsoft.com/office/drawing/2014/main" id="{82AA9796-4C1A-E1A7-A5DB-CD50136C1F0F}"/>
              </a:ext>
            </a:extLst>
          </p:cNvPr>
          <p:cNvSpPr>
            <a:spLocks noGrp="1"/>
          </p:cNvSpPr>
          <p:nvPr>
            <p:ph sz="half" idx="2"/>
          </p:nvPr>
        </p:nvSpPr>
        <p:spPr>
          <a:xfrm>
            <a:off x="5189538" y="1825625"/>
            <a:ext cx="6164262" cy="4351338"/>
          </a:xfrm>
        </p:spPr>
        <p:txBody>
          <a:bodyPr>
            <a:normAutofit/>
          </a:bodyPr>
          <a:lstStyle/>
          <a:p>
            <a:r>
              <a:rPr lang="en-US" sz="3200" dirty="0"/>
              <a:t>Vehicle 3 is now positively phototactic</a:t>
            </a:r>
          </a:p>
          <a:p>
            <a:r>
              <a:rPr lang="en-US" sz="3200" dirty="0"/>
              <a:t>The bat-like sonar gives it obstacle avoidance </a:t>
            </a:r>
            <a:r>
              <a:rPr lang="en-US" sz="3200" dirty="0" err="1"/>
              <a:t>behaviour</a:t>
            </a:r>
            <a:r>
              <a:rPr lang="en-US" sz="3200" dirty="0"/>
              <a:t>.</a:t>
            </a:r>
          </a:p>
          <a:p>
            <a:r>
              <a:rPr lang="en-US" sz="3200" dirty="0"/>
              <a:t>We can see vehicles as </a:t>
            </a:r>
            <a:r>
              <a:rPr lang="en-US" sz="3200" i="1" dirty="0"/>
              <a:t>purposeful</a:t>
            </a:r>
          </a:p>
        </p:txBody>
      </p:sp>
    </p:spTree>
    <p:extLst>
      <p:ext uri="{BB962C8B-B14F-4D97-AF65-F5344CB8AC3E}">
        <p14:creationId xmlns:p14="http://schemas.microsoft.com/office/powerpoint/2010/main" val="1230057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EFA84-C077-6E40-899C-1FD9DE9B193E}"/>
              </a:ext>
            </a:extLst>
          </p:cNvPr>
          <p:cNvSpPr>
            <a:spLocks noGrp="1"/>
          </p:cNvSpPr>
          <p:nvPr>
            <p:ph type="title"/>
          </p:nvPr>
        </p:nvSpPr>
        <p:spPr>
          <a:xfrm>
            <a:off x="683821" y="366672"/>
            <a:ext cx="7003556" cy="1325563"/>
          </a:xfrm>
        </p:spPr>
        <p:txBody>
          <a:bodyPr>
            <a:normAutofit/>
          </a:bodyPr>
          <a:lstStyle/>
          <a:p>
            <a:r>
              <a:rPr lang="en-US" b="1">
                <a:latin typeface="American Typewriter Semibold" panose="02090604020004020304" pitchFamily="18" charset="77"/>
              </a:rPr>
              <a:t>Vehicles of Thought</a:t>
            </a:r>
            <a:endParaRPr lang="en-US" b="1" dirty="0">
              <a:latin typeface="American Typewriter Semibold" panose="02090604020004020304" pitchFamily="18" charset="77"/>
            </a:endParaRPr>
          </a:p>
        </p:txBody>
      </p:sp>
      <p:pic>
        <p:nvPicPr>
          <p:cNvPr id="10" name="Picture 9" descr="Diagram, engineering drawing&#10;&#10;Description automatically generated">
            <a:extLst>
              <a:ext uri="{FF2B5EF4-FFF2-40B4-BE49-F238E27FC236}">
                <a16:creationId xmlns:a16="http://schemas.microsoft.com/office/drawing/2014/main" id="{9740964A-2EC2-F8D4-FEB1-F26FCA6E01D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48500" y="0"/>
            <a:ext cx="5143500" cy="6858000"/>
          </a:xfrm>
          <a:prstGeom prst="rect">
            <a:avLst/>
          </a:prstGeom>
        </p:spPr>
      </p:pic>
      <p:sp>
        <p:nvSpPr>
          <p:cNvPr id="7" name="Content Placeholder 6">
            <a:extLst>
              <a:ext uri="{FF2B5EF4-FFF2-40B4-BE49-F238E27FC236}">
                <a16:creationId xmlns:a16="http://schemas.microsoft.com/office/drawing/2014/main" id="{AD02E398-324C-7283-3B12-61C343E8496F}"/>
              </a:ext>
            </a:extLst>
          </p:cNvPr>
          <p:cNvSpPr>
            <a:spLocks noGrp="1"/>
          </p:cNvSpPr>
          <p:nvPr>
            <p:ph sz="half" idx="1"/>
          </p:nvPr>
        </p:nvSpPr>
        <p:spPr>
          <a:xfrm>
            <a:off x="838200" y="1825625"/>
            <a:ext cx="5871358" cy="4351338"/>
          </a:xfrm>
        </p:spPr>
        <p:txBody>
          <a:bodyPr>
            <a:normAutofit/>
          </a:bodyPr>
          <a:lstStyle/>
          <a:p>
            <a:pPr marL="0" indent="0">
              <a:buNone/>
            </a:pPr>
            <a:r>
              <a:rPr lang="en-US" sz="3600" i="1"/>
              <a:t>“This is an exercise in fictional science, or science fiction, if you like that better. Not for amusement: science fiction in the service of science.” – Braitenberg</a:t>
            </a:r>
            <a:endParaRPr lang="en-US" sz="3600" i="1" dirty="0"/>
          </a:p>
        </p:txBody>
      </p:sp>
    </p:spTree>
    <p:extLst>
      <p:ext uri="{BB962C8B-B14F-4D97-AF65-F5344CB8AC3E}">
        <p14:creationId xmlns:p14="http://schemas.microsoft.com/office/powerpoint/2010/main" val="34503449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D0719F-50AE-4B98-7E7A-00AFC189AA51}"/>
              </a:ext>
            </a:extLst>
          </p:cNvPr>
          <p:cNvPicPr>
            <a:picLocks noChangeAspect="1"/>
          </p:cNvPicPr>
          <p:nvPr/>
        </p:nvPicPr>
        <p:blipFill>
          <a:blip r:embed="rId3"/>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13BD8E8A-CD2A-9043-8A6A-FC3827AB9949}"/>
              </a:ext>
            </a:extLst>
          </p:cNvPr>
          <p:cNvSpPr>
            <a:spLocks noGrp="1"/>
          </p:cNvSpPr>
          <p:nvPr>
            <p:ph type="title"/>
          </p:nvPr>
        </p:nvSpPr>
        <p:spPr>
          <a:xfrm>
            <a:off x="0" y="6266328"/>
            <a:ext cx="12192000" cy="591671"/>
          </a:xfrm>
        </p:spPr>
        <p:txBody>
          <a:bodyPr>
            <a:normAutofit/>
          </a:bodyPr>
          <a:lstStyle/>
          <a:p>
            <a:r>
              <a:rPr lang="en-US" sz="2800" b="1" dirty="0">
                <a:solidFill>
                  <a:schemeClr val="bg1"/>
                </a:solidFill>
                <a:latin typeface="American Typewriter Semibold" panose="02090604020004020304" pitchFamily="18" charset="77"/>
              </a:rPr>
              <a:t>“The Triumph of Cybernetics”, </a:t>
            </a:r>
            <a:r>
              <a:rPr lang="en-GB" sz="2800" b="1" dirty="0" err="1">
                <a:solidFill>
                  <a:schemeClr val="bg1"/>
                </a:solidFill>
                <a:latin typeface="American Typewriter Semibold" panose="02090604020004020304" pitchFamily="18" charset="77"/>
              </a:rPr>
              <a:t>Glushkov</a:t>
            </a:r>
            <a:r>
              <a:rPr lang="en-GB" sz="2800" b="1" dirty="0">
                <a:solidFill>
                  <a:schemeClr val="bg1"/>
                </a:solidFill>
                <a:latin typeface="American Typewriter Semibold" panose="02090604020004020304" pitchFamily="18" charset="77"/>
              </a:rPr>
              <a:t> Institute of Cybernetics, Kyiv</a:t>
            </a:r>
            <a:endParaRPr lang="en-US" sz="2800" b="1" dirty="0">
              <a:solidFill>
                <a:schemeClr val="bg1"/>
              </a:solidFill>
              <a:latin typeface="American Typewriter Semibold" panose="02090604020004020304" pitchFamily="18" charset="77"/>
            </a:endParaRPr>
          </a:p>
        </p:txBody>
      </p:sp>
    </p:spTree>
    <p:extLst>
      <p:ext uri="{BB962C8B-B14F-4D97-AF65-F5344CB8AC3E}">
        <p14:creationId xmlns:p14="http://schemas.microsoft.com/office/powerpoint/2010/main" val="3218322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1B8B9-1644-BF42-A9B6-DC64291BAA6B}"/>
              </a:ext>
            </a:extLst>
          </p:cNvPr>
          <p:cNvSpPr>
            <a:spLocks noGrp="1"/>
          </p:cNvSpPr>
          <p:nvPr>
            <p:ph type="title"/>
          </p:nvPr>
        </p:nvSpPr>
        <p:spPr/>
        <p:txBody>
          <a:bodyPr/>
          <a:lstStyle/>
          <a:p>
            <a:r>
              <a:rPr lang="en-US" b="1" dirty="0">
                <a:latin typeface="American Typewriter Semibold" panose="02090604020004020304" pitchFamily="18" charset="77"/>
              </a:rPr>
              <a:t>Nature’s Vehicles: E Coli</a:t>
            </a:r>
          </a:p>
        </p:txBody>
      </p:sp>
      <p:pic>
        <p:nvPicPr>
          <p:cNvPr id="5" name="Content Placeholder 4">
            <a:extLst>
              <a:ext uri="{FF2B5EF4-FFF2-40B4-BE49-F238E27FC236}">
                <a16:creationId xmlns:a16="http://schemas.microsoft.com/office/drawing/2014/main" id="{3977511F-7529-DC4A-8B3B-85416D44DA7B}"/>
              </a:ext>
            </a:extLst>
          </p:cNvPr>
          <p:cNvPicPr>
            <a:picLocks noGrp="1" noChangeAspect="1"/>
          </p:cNvPicPr>
          <p:nvPr>
            <p:ph sz="half" idx="1"/>
          </p:nvPr>
        </p:nvPicPr>
        <p:blipFill>
          <a:blip r:embed="rId2"/>
          <a:stretch>
            <a:fillRect/>
          </a:stretch>
        </p:blipFill>
        <p:spPr>
          <a:xfrm>
            <a:off x="838200" y="2128043"/>
            <a:ext cx="4648200" cy="3986477"/>
          </a:xfrm>
        </p:spPr>
      </p:pic>
      <p:sp>
        <p:nvSpPr>
          <p:cNvPr id="4" name="Content Placeholder 3">
            <a:extLst>
              <a:ext uri="{FF2B5EF4-FFF2-40B4-BE49-F238E27FC236}">
                <a16:creationId xmlns:a16="http://schemas.microsoft.com/office/drawing/2014/main" id="{9B7EFF2F-9F03-0F43-A3EF-00CA95D7ADC8}"/>
              </a:ext>
            </a:extLst>
          </p:cNvPr>
          <p:cNvSpPr>
            <a:spLocks noGrp="1"/>
          </p:cNvSpPr>
          <p:nvPr>
            <p:ph sz="half" idx="2"/>
          </p:nvPr>
        </p:nvSpPr>
        <p:spPr/>
        <p:txBody>
          <a:bodyPr>
            <a:normAutofit/>
          </a:bodyPr>
          <a:lstStyle/>
          <a:p>
            <a:r>
              <a:rPr lang="en-US" sz="3200" dirty="0">
                <a:latin typeface="Arial" panose="020B0604020202020204" pitchFamily="34" charset="0"/>
                <a:cs typeface="Arial" panose="020B0604020202020204" pitchFamily="34" charset="0"/>
              </a:rPr>
              <a:t>The flagellum is a long hollow filament</a:t>
            </a:r>
          </a:p>
          <a:p>
            <a:r>
              <a:rPr lang="en-US" sz="3200" dirty="0">
                <a:latin typeface="Arial" panose="020B0604020202020204" pitchFamily="34" charset="0"/>
                <a:cs typeface="Arial" panose="020B0604020202020204" pitchFamily="34" charset="0"/>
              </a:rPr>
              <a:t>At the base, a flagellar motor rotates at 100 revolutions per second.</a:t>
            </a:r>
          </a:p>
          <a:p>
            <a:r>
              <a:rPr lang="en-US" sz="3200" dirty="0">
                <a:latin typeface="Arial" panose="020B0604020202020204" pitchFamily="34" charset="0"/>
                <a:cs typeface="Arial" panose="020B0604020202020204" pitchFamily="34" charset="0"/>
              </a:rPr>
              <a:t>The direction of rotation determines the kind of movement.</a:t>
            </a:r>
          </a:p>
        </p:txBody>
      </p:sp>
    </p:spTree>
    <p:extLst>
      <p:ext uri="{BB962C8B-B14F-4D97-AF65-F5344CB8AC3E}">
        <p14:creationId xmlns:p14="http://schemas.microsoft.com/office/powerpoint/2010/main" val="3986248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AC750-46BF-5949-84CF-D6C3A21FE37E}"/>
              </a:ext>
            </a:extLst>
          </p:cNvPr>
          <p:cNvSpPr>
            <a:spLocks noGrp="1"/>
          </p:cNvSpPr>
          <p:nvPr>
            <p:ph type="title"/>
          </p:nvPr>
        </p:nvSpPr>
        <p:spPr/>
        <p:txBody>
          <a:bodyPr>
            <a:noAutofit/>
          </a:bodyPr>
          <a:lstStyle/>
          <a:p>
            <a:r>
              <a:rPr lang="en-GB" sz="3200" dirty="0">
                <a:latin typeface="Arial" panose="020B0604020202020204" pitchFamily="34" charset="0"/>
                <a:cs typeface="Arial" panose="020B0604020202020204" pitchFamily="34" charset="0"/>
              </a:rPr>
              <a:t>This trilobite is called </a:t>
            </a:r>
            <a:r>
              <a:rPr lang="en-GB" sz="3200" i="1" dirty="0" err="1">
                <a:latin typeface="Arial" panose="020B0604020202020204" pitchFamily="34" charset="0"/>
                <a:cs typeface="Arial" panose="020B0604020202020204" pitchFamily="34" charset="0"/>
              </a:rPr>
              <a:t>Erbenochile</a:t>
            </a:r>
            <a:r>
              <a:rPr lang="en-GB" sz="3200" dirty="0">
                <a:latin typeface="Arial" panose="020B0604020202020204" pitchFamily="34" charset="0"/>
                <a:cs typeface="Arial" panose="020B0604020202020204" pitchFamily="34" charset="0"/>
              </a:rPr>
              <a:t>. It had incredibly tall, tower-like eyes that provided 360-degree vision!</a:t>
            </a:r>
            <a:endParaRPr lang="en-US" sz="3200" dirty="0">
              <a:latin typeface="Arial" panose="020B0604020202020204" pitchFamily="34" charset="0"/>
              <a:cs typeface="Arial" panose="020B0604020202020204" pitchFamily="34" charset="0"/>
            </a:endParaRPr>
          </a:p>
        </p:txBody>
      </p:sp>
      <p:pic>
        <p:nvPicPr>
          <p:cNvPr id="6" name="Content Placeholder 5">
            <a:extLst>
              <a:ext uri="{FF2B5EF4-FFF2-40B4-BE49-F238E27FC236}">
                <a16:creationId xmlns:a16="http://schemas.microsoft.com/office/drawing/2014/main" id="{2CC174D8-2762-2F45-BFEE-85316A4DF0DC}"/>
              </a:ext>
            </a:extLst>
          </p:cNvPr>
          <p:cNvPicPr>
            <a:picLocks noGrp="1" noChangeAspect="1"/>
          </p:cNvPicPr>
          <p:nvPr>
            <p:ph sz="half" idx="1"/>
          </p:nvPr>
        </p:nvPicPr>
        <p:blipFill>
          <a:blip r:embed="rId3"/>
          <a:stretch>
            <a:fillRect/>
          </a:stretch>
        </p:blipFill>
        <p:spPr>
          <a:xfrm>
            <a:off x="1270000" y="1994694"/>
            <a:ext cx="4318000" cy="4013200"/>
          </a:xfrm>
        </p:spPr>
      </p:pic>
      <p:pic>
        <p:nvPicPr>
          <p:cNvPr id="8" name="Content Placeholder 7">
            <a:extLst>
              <a:ext uri="{FF2B5EF4-FFF2-40B4-BE49-F238E27FC236}">
                <a16:creationId xmlns:a16="http://schemas.microsoft.com/office/drawing/2014/main" id="{B031CB8D-1121-2F46-9DBE-94E88D0FB72C}"/>
              </a:ext>
            </a:extLst>
          </p:cNvPr>
          <p:cNvPicPr>
            <a:picLocks noGrp="1" noChangeAspect="1"/>
          </p:cNvPicPr>
          <p:nvPr>
            <p:ph sz="half" idx="2"/>
          </p:nvPr>
        </p:nvPicPr>
        <p:blipFill>
          <a:blip r:embed="rId4"/>
          <a:stretch>
            <a:fillRect/>
          </a:stretch>
        </p:blipFill>
        <p:spPr>
          <a:xfrm>
            <a:off x="6604000" y="1994694"/>
            <a:ext cx="4318000" cy="4013200"/>
          </a:xfrm>
        </p:spPr>
      </p:pic>
      <p:sp>
        <p:nvSpPr>
          <p:cNvPr id="9" name="TextBox 8">
            <a:extLst>
              <a:ext uri="{FF2B5EF4-FFF2-40B4-BE49-F238E27FC236}">
                <a16:creationId xmlns:a16="http://schemas.microsoft.com/office/drawing/2014/main" id="{2FFB9426-1C17-D34E-BB04-511C0B27A245}"/>
              </a:ext>
            </a:extLst>
          </p:cNvPr>
          <p:cNvSpPr txBox="1"/>
          <p:nvPr/>
        </p:nvSpPr>
        <p:spPr>
          <a:xfrm>
            <a:off x="1104900" y="6115050"/>
            <a:ext cx="9863598" cy="461665"/>
          </a:xfrm>
          <a:prstGeom prst="rect">
            <a:avLst/>
          </a:prstGeom>
          <a:noFill/>
        </p:spPr>
        <p:txBody>
          <a:bodyPr wrap="none" rtlCol="0">
            <a:spAutoFit/>
          </a:bodyPr>
          <a:lstStyle/>
          <a:p>
            <a:r>
              <a:rPr lang="en-GB" sz="2400" dirty="0" err="1"/>
              <a:t>Fortey</a:t>
            </a:r>
            <a:r>
              <a:rPr lang="en-GB" sz="2400" dirty="0"/>
              <a:t> and Chatterton. 2003. A Devonian Trilobite with an Eyeshade. Science. </a:t>
            </a:r>
            <a:endParaRPr lang="en-US" sz="2400" dirty="0"/>
          </a:p>
        </p:txBody>
      </p:sp>
    </p:spTree>
    <p:extLst>
      <p:ext uri="{BB962C8B-B14F-4D97-AF65-F5344CB8AC3E}">
        <p14:creationId xmlns:p14="http://schemas.microsoft.com/office/powerpoint/2010/main" val="14175279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ext, electronics&#10;&#10;Description automatically generated">
            <a:extLst>
              <a:ext uri="{FF2B5EF4-FFF2-40B4-BE49-F238E27FC236}">
                <a16:creationId xmlns:a16="http://schemas.microsoft.com/office/drawing/2014/main" id="{B27C43B7-67F6-7D8E-358F-E08E5CF1A87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551354" y="1690688"/>
            <a:ext cx="4640646" cy="4214812"/>
          </a:xfrm>
          <a:prstGeom prst="rect">
            <a:avLst/>
          </a:prstGeom>
        </p:spPr>
      </p:pic>
      <p:sp>
        <p:nvSpPr>
          <p:cNvPr id="2" name="Title 1">
            <a:extLst>
              <a:ext uri="{FF2B5EF4-FFF2-40B4-BE49-F238E27FC236}">
                <a16:creationId xmlns:a16="http://schemas.microsoft.com/office/drawing/2014/main" id="{48EA4EC6-7F0E-2F7D-59EB-76078DD0C92D}"/>
              </a:ext>
            </a:extLst>
          </p:cNvPr>
          <p:cNvSpPr>
            <a:spLocks noGrp="1"/>
          </p:cNvSpPr>
          <p:nvPr>
            <p:ph type="title"/>
          </p:nvPr>
        </p:nvSpPr>
        <p:spPr>
          <a:xfrm>
            <a:off x="2400300" y="284956"/>
            <a:ext cx="8953500" cy="1325563"/>
          </a:xfrm>
        </p:spPr>
        <p:txBody>
          <a:bodyPr/>
          <a:lstStyle/>
          <a:p>
            <a:r>
              <a:rPr lang="en-US" b="1" dirty="0">
                <a:latin typeface="American Typewriter Semibold" panose="02090604020004020304" pitchFamily="18" charset="77"/>
              </a:rPr>
              <a:t>Connect the BBC </a:t>
            </a:r>
            <a:r>
              <a:rPr lang="en-US" b="1" dirty="0" err="1">
                <a:latin typeface="American Typewriter Semibold" panose="02090604020004020304" pitchFamily="18" charset="77"/>
              </a:rPr>
              <a:t>micro:bit</a:t>
            </a:r>
            <a:endParaRPr lang="en-US" b="1" dirty="0">
              <a:latin typeface="American Typewriter Semibold" panose="02090604020004020304" pitchFamily="18" charset="77"/>
            </a:endParaRPr>
          </a:p>
        </p:txBody>
      </p:sp>
      <p:sp>
        <p:nvSpPr>
          <p:cNvPr id="3" name="Content Placeholder 2">
            <a:extLst>
              <a:ext uri="{FF2B5EF4-FFF2-40B4-BE49-F238E27FC236}">
                <a16:creationId xmlns:a16="http://schemas.microsoft.com/office/drawing/2014/main" id="{AB079EC8-4486-6B93-517B-1F8FD36FD1CA}"/>
              </a:ext>
            </a:extLst>
          </p:cNvPr>
          <p:cNvSpPr>
            <a:spLocks noGrp="1"/>
          </p:cNvSpPr>
          <p:nvPr>
            <p:ph sz="half" idx="1"/>
          </p:nvPr>
        </p:nvSpPr>
        <p:spPr>
          <a:xfrm>
            <a:off x="965200" y="1770856"/>
            <a:ext cx="6777512" cy="4351338"/>
          </a:xfrm>
        </p:spPr>
        <p:txBody>
          <a:bodyPr>
            <a:normAutofit/>
          </a:bodyPr>
          <a:lstStyle/>
          <a:p>
            <a:r>
              <a:rPr lang="en-GB" sz="3200" dirty="0"/>
              <a:t>The BBC </a:t>
            </a:r>
            <a:r>
              <a:rPr lang="en-GB" sz="3200" dirty="0" err="1"/>
              <a:t>micro:bit</a:t>
            </a:r>
            <a:r>
              <a:rPr lang="en-GB" sz="3200" dirty="0"/>
              <a:t> is a small ARM based computer.</a:t>
            </a:r>
          </a:p>
          <a:p>
            <a:r>
              <a:rPr lang="en-GB" sz="3200" dirty="0"/>
              <a:t>Open </a:t>
            </a:r>
            <a:r>
              <a:rPr lang="en-GB" sz="3200" b="1" dirty="0" err="1"/>
              <a:t>python.microbit.org</a:t>
            </a:r>
            <a:r>
              <a:rPr lang="en-GB" sz="3200" b="1" dirty="0"/>
              <a:t> </a:t>
            </a:r>
            <a:r>
              <a:rPr lang="en-GB" sz="3200" dirty="0"/>
              <a:t>in </a:t>
            </a:r>
            <a:r>
              <a:rPr lang="en-GB" sz="3200" b="1" dirty="0"/>
              <a:t>Chrome</a:t>
            </a:r>
            <a:r>
              <a:rPr lang="en-GB" sz="3200" dirty="0"/>
              <a:t>.</a:t>
            </a:r>
          </a:p>
          <a:p>
            <a:r>
              <a:rPr lang="en-GB" sz="3200" dirty="0"/>
              <a:t>Connect the </a:t>
            </a:r>
            <a:r>
              <a:rPr lang="en-GB" sz="3200" dirty="0" err="1"/>
              <a:t>micro:bit</a:t>
            </a:r>
            <a:r>
              <a:rPr lang="en-GB" sz="3200" dirty="0"/>
              <a:t> to your laptop using a USB cable.</a:t>
            </a:r>
          </a:p>
          <a:p>
            <a:r>
              <a:rPr lang="en-GB" sz="3200" dirty="0"/>
              <a:t>Click </a:t>
            </a:r>
            <a:r>
              <a:rPr lang="en-GB" sz="3200" b="1" dirty="0"/>
              <a:t>Connect </a:t>
            </a:r>
            <a:r>
              <a:rPr lang="en-GB" sz="3200" dirty="0"/>
              <a:t>– </a:t>
            </a:r>
            <a:r>
              <a:rPr lang="en-GB" sz="3200" b="1" dirty="0"/>
              <a:t>Chrome</a:t>
            </a:r>
            <a:r>
              <a:rPr lang="en-GB" sz="3200" dirty="0"/>
              <a:t> uses web USB to connect to the </a:t>
            </a:r>
            <a:r>
              <a:rPr lang="en-GB" sz="3200" dirty="0" err="1"/>
              <a:t>micro:bit</a:t>
            </a:r>
            <a:endParaRPr lang="en-GB" sz="3200" dirty="0"/>
          </a:p>
          <a:p>
            <a:r>
              <a:rPr lang="en-US" sz="3200" dirty="0"/>
              <a:t>Select BBC </a:t>
            </a:r>
            <a:r>
              <a:rPr lang="en-US" sz="3200" dirty="0" err="1"/>
              <a:t>micro:bit</a:t>
            </a:r>
            <a:r>
              <a:rPr lang="en-US" sz="3200" dirty="0"/>
              <a:t> then </a:t>
            </a:r>
            <a:r>
              <a:rPr lang="en-US" sz="3200" b="1" dirty="0"/>
              <a:t>Connect</a:t>
            </a:r>
          </a:p>
        </p:txBody>
      </p:sp>
      <p:pic>
        <p:nvPicPr>
          <p:cNvPr id="8" name="Picture 7" descr="Icon&#10;&#10;Description automatically generated">
            <a:extLst>
              <a:ext uri="{FF2B5EF4-FFF2-40B4-BE49-F238E27FC236}">
                <a16:creationId xmlns:a16="http://schemas.microsoft.com/office/drawing/2014/main" id="{C8DD06DC-A208-0294-1F10-52606BA67DA7}"/>
              </a:ext>
            </a:extLst>
          </p:cNvPr>
          <p:cNvPicPr>
            <a:picLocks noChangeAspect="1"/>
          </p:cNvPicPr>
          <p:nvPr/>
        </p:nvPicPr>
        <p:blipFill>
          <a:blip r:embed="rId3"/>
          <a:stretch>
            <a:fillRect/>
          </a:stretch>
        </p:blipFill>
        <p:spPr>
          <a:xfrm>
            <a:off x="965200" y="204788"/>
            <a:ext cx="1435100" cy="1485900"/>
          </a:xfrm>
          <a:prstGeom prst="rect">
            <a:avLst/>
          </a:prstGeom>
        </p:spPr>
      </p:pic>
    </p:spTree>
    <p:extLst>
      <p:ext uri="{BB962C8B-B14F-4D97-AF65-F5344CB8AC3E}">
        <p14:creationId xmlns:p14="http://schemas.microsoft.com/office/powerpoint/2010/main" val="3164422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67939C01-F060-0DD3-265E-46021A5A29AC}"/>
              </a:ext>
            </a:extLst>
          </p:cNvPr>
          <p:cNvPicPr>
            <a:picLocks noGrp="1" noChangeAspect="1"/>
          </p:cNvPicPr>
          <p:nvPr>
            <p:ph sz="half" idx="1"/>
          </p:nvPr>
        </p:nvPicPr>
        <p:blipFill>
          <a:blip r:embed="rId3" cstate="screen">
            <a:extLst>
              <a:ext uri="{28A0092B-C50C-407E-A947-70E740481C1C}">
                <a14:useLocalDpi xmlns:a14="http://schemas.microsoft.com/office/drawing/2010/main"/>
              </a:ext>
            </a:extLst>
          </a:blip>
          <a:stretch>
            <a:fillRect/>
          </a:stretch>
        </p:blipFill>
        <p:spPr>
          <a:xfrm>
            <a:off x="0" y="112643"/>
            <a:ext cx="4800600" cy="6716781"/>
          </a:xfrm>
        </p:spPr>
      </p:pic>
      <p:pic>
        <p:nvPicPr>
          <p:cNvPr id="9" name="Content Placeholder 8" descr="Icon&#10;&#10;Description automatically generated">
            <a:extLst>
              <a:ext uri="{FF2B5EF4-FFF2-40B4-BE49-F238E27FC236}">
                <a16:creationId xmlns:a16="http://schemas.microsoft.com/office/drawing/2014/main" id="{BDDF7E86-F6E0-53FF-F924-68B03A0A63C8}"/>
              </a:ext>
            </a:extLst>
          </p:cNvPr>
          <p:cNvPicPr>
            <a:picLocks noGrp="1" noChangeAspect="1"/>
          </p:cNvPicPr>
          <p:nvPr>
            <p:ph sz="half" idx="2"/>
          </p:nvPr>
        </p:nvPicPr>
        <p:blipFill rotWithShape="1">
          <a:blip r:embed="rId4" cstate="screen">
            <a:extLst>
              <a:ext uri="{28A0092B-C50C-407E-A947-70E740481C1C}">
                <a14:useLocalDpi xmlns:a14="http://schemas.microsoft.com/office/drawing/2010/main"/>
              </a:ext>
            </a:extLst>
          </a:blip>
          <a:srcRect r="1428"/>
          <a:stretch/>
        </p:blipFill>
        <p:spPr>
          <a:xfrm>
            <a:off x="2869532" y="365125"/>
            <a:ext cx="1318095" cy="1325563"/>
          </a:xfrm>
        </p:spPr>
      </p:pic>
      <p:sp>
        <p:nvSpPr>
          <p:cNvPr id="2" name="Title 1">
            <a:extLst>
              <a:ext uri="{FF2B5EF4-FFF2-40B4-BE49-F238E27FC236}">
                <a16:creationId xmlns:a16="http://schemas.microsoft.com/office/drawing/2014/main" id="{8ABFE1B6-C605-52AB-F5ED-858D37A09C65}"/>
              </a:ext>
            </a:extLst>
          </p:cNvPr>
          <p:cNvSpPr>
            <a:spLocks noGrp="1"/>
          </p:cNvSpPr>
          <p:nvPr>
            <p:ph type="title"/>
          </p:nvPr>
        </p:nvSpPr>
        <p:spPr>
          <a:xfrm>
            <a:off x="4343400" y="365125"/>
            <a:ext cx="7848600" cy="1325563"/>
          </a:xfrm>
        </p:spPr>
        <p:txBody>
          <a:bodyPr/>
          <a:lstStyle/>
          <a:p>
            <a:r>
              <a:rPr lang="en-US" b="1" dirty="0">
                <a:latin typeface="American Typewriter Semibold" panose="02090604020004020304" pitchFamily="18" charset="77"/>
              </a:rPr>
              <a:t>Flash code to the </a:t>
            </a:r>
            <a:r>
              <a:rPr lang="en-US" b="1" dirty="0" err="1">
                <a:latin typeface="American Typewriter Semibold" panose="02090604020004020304" pitchFamily="18" charset="77"/>
              </a:rPr>
              <a:t>micro:bit</a:t>
            </a:r>
            <a:endParaRPr lang="en-US" b="1" dirty="0">
              <a:latin typeface="American Typewriter Semibold" panose="02090604020004020304" pitchFamily="18" charset="77"/>
            </a:endParaRPr>
          </a:p>
        </p:txBody>
      </p:sp>
      <p:sp>
        <p:nvSpPr>
          <p:cNvPr id="13" name="TextBox 12">
            <a:extLst>
              <a:ext uri="{FF2B5EF4-FFF2-40B4-BE49-F238E27FC236}">
                <a16:creationId xmlns:a16="http://schemas.microsoft.com/office/drawing/2014/main" id="{A3D7DFE3-3D7E-9A58-EAAA-58AD08866E06}"/>
              </a:ext>
            </a:extLst>
          </p:cNvPr>
          <p:cNvSpPr txBox="1"/>
          <p:nvPr/>
        </p:nvSpPr>
        <p:spPr>
          <a:xfrm>
            <a:off x="4443413" y="1404561"/>
            <a:ext cx="7748587" cy="1077218"/>
          </a:xfrm>
          <a:prstGeom prst="rect">
            <a:avLst/>
          </a:prstGeom>
          <a:noFill/>
        </p:spPr>
        <p:txBody>
          <a:bodyPr wrap="square" rtlCol="0">
            <a:spAutoFit/>
          </a:bodyPr>
          <a:lstStyle/>
          <a:p>
            <a:pPr marL="285750" indent="-285750">
              <a:buFont typeface="Arial" panose="020B0604020202020204" pitchFamily="34" charset="0"/>
              <a:buChar char="•"/>
            </a:pPr>
            <a:r>
              <a:rPr lang="en-US" sz="3200" dirty="0"/>
              <a:t>Program the </a:t>
            </a:r>
            <a:r>
              <a:rPr lang="en-US" sz="3200" dirty="0" err="1"/>
              <a:t>micro:bit</a:t>
            </a:r>
            <a:r>
              <a:rPr lang="en-US" sz="3200" dirty="0"/>
              <a:t> in </a:t>
            </a:r>
            <a:r>
              <a:rPr lang="en-US" sz="3200" dirty="0" err="1"/>
              <a:t>microPython</a:t>
            </a:r>
            <a:endParaRPr lang="en-US" sz="3200" dirty="0"/>
          </a:p>
          <a:p>
            <a:pPr marL="285750" indent="-285750">
              <a:buFont typeface="Arial" panose="020B0604020202020204" pitchFamily="34" charset="0"/>
              <a:buChar char="•"/>
            </a:pPr>
            <a:r>
              <a:rPr lang="en-US" sz="3200" dirty="0"/>
              <a:t>The editor opens with the default code:</a:t>
            </a:r>
          </a:p>
        </p:txBody>
      </p:sp>
      <p:pic>
        <p:nvPicPr>
          <p:cNvPr id="4" name="Picture 3">
            <a:extLst>
              <a:ext uri="{FF2B5EF4-FFF2-40B4-BE49-F238E27FC236}">
                <a16:creationId xmlns:a16="http://schemas.microsoft.com/office/drawing/2014/main" id="{0E512A40-029E-BD6E-AE2D-AD57E22F0194}"/>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4648768" y="2603197"/>
            <a:ext cx="7543232" cy="2637867"/>
          </a:xfrm>
          <a:prstGeom prst="rect">
            <a:avLst/>
          </a:prstGeom>
        </p:spPr>
      </p:pic>
      <p:sp>
        <p:nvSpPr>
          <p:cNvPr id="7" name="TextBox 6">
            <a:extLst>
              <a:ext uri="{FF2B5EF4-FFF2-40B4-BE49-F238E27FC236}">
                <a16:creationId xmlns:a16="http://schemas.microsoft.com/office/drawing/2014/main" id="{C736E751-B9DD-92F1-4163-282DEED759B4}"/>
              </a:ext>
            </a:extLst>
          </p:cNvPr>
          <p:cNvSpPr txBox="1"/>
          <p:nvPr/>
        </p:nvSpPr>
        <p:spPr>
          <a:xfrm>
            <a:off x="4393406" y="5453439"/>
            <a:ext cx="7748587" cy="1077218"/>
          </a:xfrm>
          <a:prstGeom prst="rect">
            <a:avLst/>
          </a:prstGeom>
          <a:noFill/>
        </p:spPr>
        <p:txBody>
          <a:bodyPr wrap="square" rtlCol="0">
            <a:spAutoFit/>
          </a:bodyPr>
          <a:lstStyle/>
          <a:p>
            <a:pPr marL="285750" indent="-285750">
              <a:buFont typeface="Arial" panose="020B0604020202020204" pitchFamily="34" charset="0"/>
              <a:buChar char="•"/>
            </a:pPr>
            <a:r>
              <a:rPr lang="en-US" sz="3200" b="1" dirty="0"/>
              <a:t>Flash</a:t>
            </a:r>
            <a:r>
              <a:rPr lang="en-US" sz="3200" dirty="0"/>
              <a:t> to the </a:t>
            </a:r>
            <a:r>
              <a:rPr lang="en-US" sz="3200" dirty="0" err="1"/>
              <a:t>micro:bit</a:t>
            </a:r>
            <a:endParaRPr lang="en-US" sz="3200" dirty="0"/>
          </a:p>
          <a:p>
            <a:pPr marL="285750" indent="-285750">
              <a:buFont typeface="Arial" panose="020B0604020202020204" pitchFamily="34" charset="0"/>
              <a:buChar char="•"/>
            </a:pPr>
            <a:r>
              <a:rPr lang="en-US" sz="3200" dirty="0"/>
              <a:t>Wait for the light to stop blinking…</a:t>
            </a:r>
          </a:p>
        </p:txBody>
      </p:sp>
    </p:spTree>
    <p:extLst>
      <p:ext uri="{BB962C8B-B14F-4D97-AF65-F5344CB8AC3E}">
        <p14:creationId xmlns:p14="http://schemas.microsoft.com/office/powerpoint/2010/main" val="10189024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C973E69-2274-DCA5-5003-1E3E3D3377CF}"/>
              </a:ext>
            </a:extLst>
          </p:cNvPr>
          <p:cNvSpPr txBox="1"/>
          <p:nvPr/>
        </p:nvSpPr>
        <p:spPr>
          <a:xfrm>
            <a:off x="835153" y="1836610"/>
            <a:ext cx="5391014" cy="4685570"/>
          </a:xfrm>
          <a:prstGeom prst="rect">
            <a:avLst/>
          </a:prstGeom>
        </p:spPr>
        <p:txBody>
          <a:bodyPr vert="horz" lIns="91440" tIns="45720" rIns="91440" bIns="45720" rtlCol="0">
            <a:normAutofit/>
          </a:bodyPr>
          <a:lstStyle/>
          <a:p>
            <a:pPr>
              <a:lnSpc>
                <a:spcPct val="90000"/>
              </a:lnSpc>
              <a:spcAft>
                <a:spcPts val="600"/>
              </a:spcAft>
            </a:pPr>
            <a:r>
              <a:rPr lang="en-US" sz="3200" dirty="0"/>
              <a:t>Vehicle 1 has one sensor and one motor. </a:t>
            </a:r>
          </a:p>
          <a:p>
            <a:pPr marL="457200" indent="-457200">
              <a:lnSpc>
                <a:spcPct val="90000"/>
              </a:lnSpc>
              <a:spcAft>
                <a:spcPts val="600"/>
              </a:spcAft>
              <a:buFont typeface="Arial" panose="020B0604020202020204" pitchFamily="34" charset="0"/>
              <a:buChar char="•"/>
            </a:pPr>
            <a:r>
              <a:rPr lang="en-US" sz="3200" dirty="0"/>
              <a:t>The </a:t>
            </a:r>
            <a:r>
              <a:rPr lang="en-US" sz="3200" b="1" dirty="0"/>
              <a:t>motor</a:t>
            </a:r>
            <a:r>
              <a:rPr lang="en-US" sz="3200" dirty="0"/>
              <a:t> is anything that can provide a propulsive force, </a:t>
            </a:r>
            <a:br>
              <a:rPr lang="en-US" sz="3200" dirty="0"/>
            </a:br>
            <a:r>
              <a:rPr lang="en-US" sz="3200" dirty="0"/>
              <a:t>not just electric motors. </a:t>
            </a:r>
          </a:p>
          <a:p>
            <a:pPr marL="457200" indent="-457200">
              <a:lnSpc>
                <a:spcPct val="90000"/>
              </a:lnSpc>
              <a:spcAft>
                <a:spcPts val="600"/>
              </a:spcAft>
              <a:buFont typeface="Arial" panose="020B0604020202020204" pitchFamily="34" charset="0"/>
              <a:buChar char="•"/>
            </a:pPr>
            <a:r>
              <a:rPr lang="en-US" sz="3200" dirty="0"/>
              <a:t>The </a:t>
            </a:r>
            <a:r>
              <a:rPr lang="en-US" sz="3200" b="1" dirty="0"/>
              <a:t>sensor</a:t>
            </a:r>
            <a:r>
              <a:rPr lang="en-US" sz="3200" dirty="0"/>
              <a:t> can be of any kind of analogue detector.</a:t>
            </a:r>
          </a:p>
        </p:txBody>
      </p:sp>
      <p:pic>
        <p:nvPicPr>
          <p:cNvPr id="8" name="Content Placeholder 7" descr="A picture containing linedrawing&#10;&#10;Description automatically generated">
            <a:extLst>
              <a:ext uri="{FF2B5EF4-FFF2-40B4-BE49-F238E27FC236}">
                <a16:creationId xmlns:a16="http://schemas.microsoft.com/office/drawing/2014/main" id="{E7E2FC15-A939-7C4D-0A47-33BDFFDA1575}"/>
              </a:ext>
            </a:extLst>
          </p:cNvPr>
          <p:cNvPicPr>
            <a:picLocks noGrp="1" noChangeAspect="1"/>
          </p:cNvPicPr>
          <p:nvPr>
            <p:ph sz="half" idx="1"/>
          </p:nvPr>
        </p:nvPicPr>
        <p:blipFill rotWithShape="1">
          <a:blip r:embed="rId3" cstate="screen">
            <a:extLst>
              <a:ext uri="{28A0092B-C50C-407E-A947-70E740481C1C}">
                <a14:useLocalDpi xmlns:a14="http://schemas.microsoft.com/office/drawing/2010/main"/>
              </a:ext>
            </a:extLst>
          </a:blip>
          <a:srcRect r="-2" b="-2"/>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2" name="Title 1">
            <a:extLst>
              <a:ext uri="{FF2B5EF4-FFF2-40B4-BE49-F238E27FC236}">
                <a16:creationId xmlns:a16="http://schemas.microsoft.com/office/drawing/2014/main" id="{40D184E5-F51D-36BA-AB23-8E0E7709ECE2}"/>
              </a:ext>
            </a:extLst>
          </p:cNvPr>
          <p:cNvSpPr>
            <a:spLocks noGrp="1"/>
          </p:cNvSpPr>
          <p:nvPr>
            <p:ph type="title"/>
          </p:nvPr>
        </p:nvSpPr>
        <p:spPr>
          <a:xfrm>
            <a:off x="838200" y="365125"/>
            <a:ext cx="7148513" cy="1807305"/>
          </a:xfrm>
        </p:spPr>
        <p:txBody>
          <a:bodyPr vert="horz" lIns="91440" tIns="45720" rIns="91440" bIns="45720" rtlCol="0" anchor="ctr">
            <a:normAutofit/>
          </a:bodyPr>
          <a:lstStyle/>
          <a:p>
            <a:r>
              <a:rPr lang="en-US" b="1" dirty="0">
                <a:latin typeface="American Typewriter Semibold" panose="02090604020004020304" pitchFamily="18" charset="77"/>
              </a:rPr>
              <a:t>Vehicle 1: Getting Around</a:t>
            </a:r>
          </a:p>
        </p:txBody>
      </p:sp>
    </p:spTree>
    <p:extLst>
      <p:ext uri="{BB962C8B-B14F-4D97-AF65-F5344CB8AC3E}">
        <p14:creationId xmlns:p14="http://schemas.microsoft.com/office/powerpoint/2010/main" val="315101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184E5-F51D-36BA-AB23-8E0E7709ECE2}"/>
              </a:ext>
            </a:extLst>
          </p:cNvPr>
          <p:cNvSpPr>
            <a:spLocks noGrp="1"/>
          </p:cNvSpPr>
          <p:nvPr>
            <p:ph type="title"/>
          </p:nvPr>
        </p:nvSpPr>
        <p:spPr>
          <a:xfrm>
            <a:off x="833437" y="365125"/>
            <a:ext cx="10515600" cy="1325563"/>
          </a:xfrm>
        </p:spPr>
        <p:txBody>
          <a:bodyPr/>
          <a:lstStyle/>
          <a:p>
            <a:r>
              <a:rPr lang="en-US" b="1">
                <a:latin typeface="American Typewriter Semibold" panose="02090604020004020304" pitchFamily="18" charset="77"/>
              </a:rPr>
              <a:t>Vehicle 1 </a:t>
            </a:r>
            <a:endParaRPr lang="en-US" b="1" dirty="0">
              <a:latin typeface="American Typewriter Semibold" panose="02090604020004020304" pitchFamily="18" charset="77"/>
            </a:endParaRPr>
          </a:p>
        </p:txBody>
      </p:sp>
      <p:sp>
        <p:nvSpPr>
          <p:cNvPr id="9" name="TextBox 8">
            <a:extLst>
              <a:ext uri="{FF2B5EF4-FFF2-40B4-BE49-F238E27FC236}">
                <a16:creationId xmlns:a16="http://schemas.microsoft.com/office/drawing/2014/main" id="{EC973E69-2274-DCA5-5003-1E3E3D3377CF}"/>
              </a:ext>
            </a:extLst>
          </p:cNvPr>
          <p:cNvSpPr txBox="1"/>
          <p:nvPr/>
        </p:nvSpPr>
        <p:spPr>
          <a:xfrm>
            <a:off x="842963" y="1690688"/>
            <a:ext cx="6972300" cy="4524315"/>
          </a:xfrm>
          <a:prstGeom prst="rect">
            <a:avLst/>
          </a:prstGeom>
          <a:noFill/>
        </p:spPr>
        <p:txBody>
          <a:bodyPr wrap="square" rtlCol="0">
            <a:spAutoFit/>
          </a:bodyPr>
          <a:lstStyle/>
          <a:p>
            <a:r>
              <a:rPr lang="en-GB" sz="3200" dirty="0"/>
              <a:t>The signal is conveyed from the sensor to the motor by a </a:t>
            </a:r>
            <a:r>
              <a:rPr lang="en-GB" sz="3200" b="1" dirty="0"/>
              <a:t>nerve fibre</a:t>
            </a:r>
            <a:r>
              <a:rPr lang="en-GB" sz="3200" dirty="0"/>
              <a:t>, causing the motor to vary continuously in its output. </a:t>
            </a:r>
          </a:p>
          <a:p>
            <a:endParaRPr lang="en-GB" sz="3200" dirty="0"/>
          </a:p>
          <a:p>
            <a:r>
              <a:rPr lang="en-US" sz="3200" dirty="0"/>
              <a:t>“</a:t>
            </a:r>
            <a:r>
              <a:rPr lang="en-US" sz="3200" i="1" dirty="0"/>
              <a:t>The more there is of the quality to which the sensor is tuned, the faster the motor goes</a:t>
            </a:r>
            <a:r>
              <a:rPr lang="en-US" sz="3200" dirty="0"/>
              <a:t>” - </a:t>
            </a:r>
            <a:r>
              <a:rPr lang="en-US" sz="3200" dirty="0" err="1"/>
              <a:t>Braitenberg</a:t>
            </a:r>
            <a:r>
              <a:rPr lang="en-US" sz="3200" dirty="0"/>
              <a:t>.</a:t>
            </a:r>
            <a:endParaRPr lang="en-GB" sz="3200" dirty="0"/>
          </a:p>
          <a:p>
            <a:endParaRPr lang="en-GB" sz="3200" dirty="0"/>
          </a:p>
        </p:txBody>
      </p:sp>
      <p:pic>
        <p:nvPicPr>
          <p:cNvPr id="5" name="Content Placeholder 10">
            <a:extLst>
              <a:ext uri="{FF2B5EF4-FFF2-40B4-BE49-F238E27FC236}">
                <a16:creationId xmlns:a16="http://schemas.microsoft.com/office/drawing/2014/main" id="{5C243F2A-44F5-45D3-A5C1-F95E571DC55F}"/>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7981118" y="523838"/>
            <a:ext cx="3754584" cy="5380689"/>
          </a:xfrm>
          <a:prstGeom prst="rect">
            <a:avLst/>
          </a:prstGeom>
        </p:spPr>
      </p:pic>
    </p:spTree>
    <p:extLst>
      <p:ext uri="{BB962C8B-B14F-4D97-AF65-F5344CB8AC3E}">
        <p14:creationId xmlns:p14="http://schemas.microsoft.com/office/powerpoint/2010/main" val="1299393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12719</TotalTime>
  <Words>1351</Words>
  <Application>Microsoft Macintosh PowerPoint</Application>
  <PresentationFormat>Widescreen</PresentationFormat>
  <Paragraphs>142</Paragraphs>
  <Slides>30</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American Typewriter</vt:lpstr>
      <vt:lpstr>American Typewriter Semibold</vt:lpstr>
      <vt:lpstr>Arial</vt:lpstr>
      <vt:lpstr>Calibri</vt:lpstr>
      <vt:lpstr>Calibri Light</vt:lpstr>
      <vt:lpstr>Office Theme</vt:lpstr>
      <vt:lpstr>Braitenberg’s Vehicles and Cybernetic Robotics</vt:lpstr>
      <vt:lpstr>Vehicles Experiments in Synthetic Psychology by Valentino Braitenberg (1984)</vt:lpstr>
      <vt:lpstr>Vehicles of Thought</vt:lpstr>
      <vt:lpstr>Nature’s Vehicles: E Coli</vt:lpstr>
      <vt:lpstr>This trilobite is called Erbenochile. It had incredibly tall, tower-like eyes that provided 360-degree vision!</vt:lpstr>
      <vt:lpstr>Connect the BBC micro:bit</vt:lpstr>
      <vt:lpstr>Flash code to the micro:bit</vt:lpstr>
      <vt:lpstr>Vehicle 1: Getting Around</vt:lpstr>
      <vt:lpstr>Vehicle 1 </vt:lpstr>
      <vt:lpstr>Vehicle 1 Simulator</vt:lpstr>
      <vt:lpstr>Maqueen robot</vt:lpstr>
      <vt:lpstr>Vehicle1.py</vt:lpstr>
      <vt:lpstr>Open Serial connection</vt:lpstr>
      <vt:lpstr>Vehicle 2:  Fear &amp; Aggression</vt:lpstr>
      <vt:lpstr>Vehicle 2a: Fear</vt:lpstr>
      <vt:lpstr>Vehicle 2a Simulator</vt:lpstr>
      <vt:lpstr>Photocells for Eyes</vt:lpstr>
      <vt:lpstr>Wires for Brains</vt:lpstr>
      <vt:lpstr>Vehicle2.py</vt:lpstr>
      <vt:lpstr>Vehicle 2b: Aggression</vt:lpstr>
      <vt:lpstr>Vehicle 2b Simulator</vt:lpstr>
      <vt:lpstr>Crossing Connections</vt:lpstr>
      <vt:lpstr>Vehicle 2b</vt:lpstr>
      <vt:lpstr>Vehicle 3: Love</vt:lpstr>
      <vt:lpstr>Vehicle 3</vt:lpstr>
      <vt:lpstr>Vehicle 3 Simulator</vt:lpstr>
      <vt:lpstr>Ultrasonic Proximity Sensor</vt:lpstr>
      <vt:lpstr>Vehicle3.py</vt:lpstr>
      <vt:lpstr>Purposeful behaviour</vt:lpstr>
      <vt:lpstr>“The Triumph of Cybernetics”, Glushkov Institute of Cybernetics, Kyiv</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 Battle</dc:creator>
  <cp:lastModifiedBy>Steve Battle</cp:lastModifiedBy>
  <cp:revision>166</cp:revision>
  <cp:lastPrinted>2020-10-09T13:27:28Z</cp:lastPrinted>
  <dcterms:created xsi:type="dcterms:W3CDTF">2020-10-03T18:29:26Z</dcterms:created>
  <dcterms:modified xsi:type="dcterms:W3CDTF">2022-05-16T17:42:56Z</dcterms:modified>
</cp:coreProperties>
</file>

<file path=docProps/thumbnail.jpeg>
</file>